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3"/>
  </p:notesMasterIdLst>
  <p:handoutMasterIdLst>
    <p:handoutMasterId r:id="rId24"/>
  </p:handoutMasterIdLst>
  <p:sldIdLst>
    <p:sldId id="256" r:id="rId2"/>
    <p:sldId id="259" r:id="rId3"/>
    <p:sldId id="257" r:id="rId4"/>
    <p:sldId id="277"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9" r:id="rId20"/>
    <p:sldId id="278" r:id="rId21"/>
    <p:sldId id="276" r:id="rId22"/>
  </p:sldIdLst>
  <p:sldSz cx="9144000" cy="6858000" type="screen4x3"/>
  <p:notesSz cx="6845300" cy="92440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4676" autoAdjust="0"/>
  </p:normalViewPr>
  <p:slideViewPr>
    <p:cSldViewPr>
      <p:cViewPr varScale="1">
        <p:scale>
          <a:sx n="83" d="100"/>
          <a:sy n="83" d="100"/>
        </p:scale>
        <p:origin x="-109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100" d="100"/>
          <a:sy n="100" d="100"/>
        </p:scale>
        <p:origin x="-2034" y="1884"/>
      </p:cViewPr>
      <p:guideLst>
        <p:guide orient="horz" pos="2912"/>
        <p:guide pos="215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6297" cy="46220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77419" y="0"/>
            <a:ext cx="2966297" cy="462201"/>
          </a:xfrm>
          <a:prstGeom prst="rect">
            <a:avLst/>
          </a:prstGeom>
        </p:spPr>
        <p:txBody>
          <a:bodyPr vert="horz" lIns="91440" tIns="45720" rIns="91440" bIns="45720" rtlCol="0"/>
          <a:lstStyle>
            <a:lvl1pPr algn="r">
              <a:defRPr sz="1200"/>
            </a:lvl1pPr>
          </a:lstStyle>
          <a:p>
            <a:fld id="{0D03559F-1C18-454C-9B5E-CE7C41620B39}" type="datetimeFigureOut">
              <a:rPr lang="en-US" smtClean="0"/>
              <a:t>2/19/2013</a:t>
            </a:fld>
            <a:endParaRPr lang="en-US" dirty="0"/>
          </a:p>
        </p:txBody>
      </p:sp>
      <p:sp>
        <p:nvSpPr>
          <p:cNvPr id="4" name="Footer Placeholder 3"/>
          <p:cNvSpPr>
            <a:spLocks noGrp="1"/>
          </p:cNvSpPr>
          <p:nvPr>
            <p:ph type="ftr" sz="quarter" idx="2"/>
          </p:nvPr>
        </p:nvSpPr>
        <p:spPr>
          <a:xfrm>
            <a:off x="0" y="8780208"/>
            <a:ext cx="2966297" cy="46220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77419" y="8780208"/>
            <a:ext cx="2966297" cy="462201"/>
          </a:xfrm>
          <a:prstGeom prst="rect">
            <a:avLst/>
          </a:prstGeom>
        </p:spPr>
        <p:txBody>
          <a:bodyPr vert="horz" lIns="91440" tIns="45720" rIns="91440" bIns="45720" rtlCol="0" anchor="b"/>
          <a:lstStyle>
            <a:lvl1pPr algn="r">
              <a:defRPr sz="1200"/>
            </a:lvl1pPr>
          </a:lstStyle>
          <a:p>
            <a:fld id="{6ABA7001-D15E-4979-801F-2DCE264AD910}" type="slidenum">
              <a:rPr lang="en-US" smtClean="0"/>
              <a:t>‹#›</a:t>
            </a:fld>
            <a:endParaRPr lang="en-US" dirty="0"/>
          </a:p>
        </p:txBody>
      </p:sp>
    </p:spTree>
    <p:extLst>
      <p:ext uri="{BB962C8B-B14F-4D97-AF65-F5344CB8AC3E}">
        <p14:creationId xmlns:p14="http://schemas.microsoft.com/office/powerpoint/2010/main" val="785623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6297" cy="46220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77419" y="0"/>
            <a:ext cx="2966297" cy="462201"/>
          </a:xfrm>
          <a:prstGeom prst="rect">
            <a:avLst/>
          </a:prstGeom>
        </p:spPr>
        <p:txBody>
          <a:bodyPr vert="horz" lIns="91440" tIns="45720" rIns="91440" bIns="45720" rtlCol="0"/>
          <a:lstStyle>
            <a:lvl1pPr algn="r">
              <a:defRPr sz="1200"/>
            </a:lvl1pPr>
          </a:lstStyle>
          <a:p>
            <a:fld id="{DE39ED30-262D-4395-8B4D-DADBE4FDCA5F}" type="datetimeFigureOut">
              <a:rPr lang="en-US" smtClean="0"/>
              <a:t>2/19/2013</a:t>
            </a:fld>
            <a:endParaRPr lang="en-US" dirty="0"/>
          </a:p>
        </p:txBody>
      </p:sp>
      <p:sp>
        <p:nvSpPr>
          <p:cNvPr id="4" name="Slide Image Placeholder 3"/>
          <p:cNvSpPr>
            <a:spLocks noGrp="1" noRot="1" noChangeAspect="1"/>
          </p:cNvSpPr>
          <p:nvPr>
            <p:ph type="sldImg" idx="2"/>
          </p:nvPr>
        </p:nvSpPr>
        <p:spPr>
          <a:xfrm>
            <a:off x="1112838" y="693738"/>
            <a:ext cx="4619625" cy="346551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4530" y="4390906"/>
            <a:ext cx="5476240" cy="415980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80208"/>
            <a:ext cx="2966297" cy="46220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77419" y="8780208"/>
            <a:ext cx="2966297" cy="462201"/>
          </a:xfrm>
          <a:prstGeom prst="rect">
            <a:avLst/>
          </a:prstGeom>
        </p:spPr>
        <p:txBody>
          <a:bodyPr vert="horz" lIns="91440" tIns="45720" rIns="91440" bIns="45720" rtlCol="0" anchor="b"/>
          <a:lstStyle>
            <a:lvl1pPr algn="r">
              <a:defRPr sz="1200"/>
            </a:lvl1pPr>
          </a:lstStyle>
          <a:p>
            <a:fld id="{58270F28-9A1E-4F2E-BACC-99BFEDBD6A59}" type="slidenum">
              <a:rPr lang="en-US" smtClean="0"/>
              <a:t>‹#›</a:t>
            </a:fld>
            <a:endParaRPr lang="en-US" dirty="0"/>
          </a:p>
        </p:txBody>
      </p:sp>
    </p:spTree>
    <p:extLst>
      <p:ext uri="{BB962C8B-B14F-4D97-AF65-F5344CB8AC3E}">
        <p14:creationId xmlns:p14="http://schemas.microsoft.com/office/powerpoint/2010/main" val="262519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70F28-9A1E-4F2E-BACC-99BFEDBD6A59}" type="slidenum">
              <a:rPr lang="en-US" smtClean="0"/>
              <a:t>1</a:t>
            </a:fld>
            <a:endParaRPr lang="en-US" dirty="0"/>
          </a:p>
        </p:txBody>
      </p:sp>
    </p:spTree>
    <p:extLst>
      <p:ext uri="{BB962C8B-B14F-4D97-AF65-F5344CB8AC3E}">
        <p14:creationId xmlns:p14="http://schemas.microsoft.com/office/powerpoint/2010/main" val="2893382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cap="all" dirty="0" smtClean="0"/>
              <a:t>Depending on the size and complexity of the space and the necessary tenant improvements, the landlord may provide the services of a professional space planner or architect to prepare a space plan.  </a:t>
            </a:r>
          </a:p>
          <a:p>
            <a:endParaRPr lang="en-US" sz="2000" b="1" cap="all" dirty="0"/>
          </a:p>
          <a:p>
            <a:r>
              <a:rPr lang="en-US" sz="2000" b="1" cap="all" dirty="0" smtClean="0"/>
              <a:t>It may take a few drafts or test fits to adequately plan your space.</a:t>
            </a:r>
          </a:p>
          <a:p>
            <a:endParaRPr lang="en-US" sz="2000" b="1" cap="all" dirty="0"/>
          </a:p>
          <a:p>
            <a:r>
              <a:rPr lang="en-US" sz="2000" b="1" cap="all" dirty="0" smtClean="0"/>
              <a:t>You may have to hire your own specialty designer for unique spaces such as biotech, restaurant or medical.</a:t>
            </a:r>
          </a:p>
          <a:p>
            <a:endParaRPr lang="en-US" dirty="0"/>
          </a:p>
          <a:p>
            <a:endParaRPr lang="en-US" dirty="0"/>
          </a:p>
        </p:txBody>
      </p:sp>
      <p:sp>
        <p:nvSpPr>
          <p:cNvPr id="4" name="Slide Number Placeholder 3"/>
          <p:cNvSpPr>
            <a:spLocks noGrp="1"/>
          </p:cNvSpPr>
          <p:nvPr>
            <p:ph type="sldNum" sz="quarter" idx="10"/>
          </p:nvPr>
        </p:nvSpPr>
        <p:spPr/>
        <p:txBody>
          <a:bodyPr/>
          <a:lstStyle/>
          <a:p>
            <a:fld id="{58270F28-9A1E-4F2E-BACC-99BFEDBD6A59}" type="slidenum">
              <a:rPr lang="en-US" smtClean="0"/>
              <a:t>10</a:t>
            </a:fld>
            <a:endParaRPr lang="en-US" dirty="0"/>
          </a:p>
        </p:txBody>
      </p:sp>
    </p:spTree>
    <p:extLst>
      <p:ext uri="{BB962C8B-B14F-4D97-AF65-F5344CB8AC3E}">
        <p14:creationId xmlns:p14="http://schemas.microsoft.com/office/powerpoint/2010/main" val="436219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530" y="4164806"/>
            <a:ext cx="5476240" cy="4385906"/>
          </a:xfrm>
        </p:spPr>
        <p:txBody>
          <a:bodyPr/>
          <a:lstStyle/>
          <a:p>
            <a:r>
              <a:rPr lang="en-US" sz="2000" b="1" cap="all" dirty="0" smtClean="0"/>
              <a:t>Once the space plan is complete the architect will prepare a detailed set of construction documents and specifications.  </a:t>
            </a:r>
          </a:p>
          <a:p>
            <a:endParaRPr lang="en-US" sz="2000" b="1" cap="all" dirty="0"/>
          </a:p>
          <a:p>
            <a:r>
              <a:rPr lang="en-US" sz="2000" b="1" cap="all" dirty="0" smtClean="0"/>
              <a:t>These documents may take weeks or months to prepare.  </a:t>
            </a:r>
          </a:p>
          <a:p>
            <a:endParaRPr lang="en-US" sz="2000" b="1" cap="all" dirty="0"/>
          </a:p>
          <a:p>
            <a:r>
              <a:rPr lang="en-US" sz="2000" b="1" cap="all" dirty="0" smtClean="0"/>
              <a:t>They are extremely detailed and include separate sections for mechanical, plumbing, electrical and structural. </a:t>
            </a:r>
          </a:p>
          <a:p>
            <a:endParaRPr lang="en-US" sz="2000" b="1" cap="all" dirty="0"/>
          </a:p>
        </p:txBody>
      </p:sp>
      <p:sp>
        <p:nvSpPr>
          <p:cNvPr id="4" name="Slide Number Placeholder 3"/>
          <p:cNvSpPr>
            <a:spLocks noGrp="1"/>
          </p:cNvSpPr>
          <p:nvPr>
            <p:ph type="sldNum" sz="quarter" idx="10"/>
          </p:nvPr>
        </p:nvSpPr>
        <p:spPr/>
        <p:txBody>
          <a:bodyPr/>
          <a:lstStyle/>
          <a:p>
            <a:fld id="{58270F28-9A1E-4F2E-BACC-99BFEDBD6A59}" type="slidenum">
              <a:rPr lang="en-US" smtClean="0"/>
              <a:t>11</a:t>
            </a:fld>
            <a:endParaRPr lang="en-US" dirty="0"/>
          </a:p>
        </p:txBody>
      </p:sp>
    </p:spTree>
    <p:extLst>
      <p:ext uri="{BB962C8B-B14F-4D97-AF65-F5344CB8AC3E}">
        <p14:creationId xmlns:p14="http://schemas.microsoft.com/office/powerpoint/2010/main" val="173710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cap="all" dirty="0" smtClean="0"/>
              <a:t>Once the construction documents and specifications are complete they must be submitted to the local jurisdiction’s permitting department for review and approval.</a:t>
            </a:r>
          </a:p>
          <a:p>
            <a:endParaRPr lang="en-US" sz="1800" b="1" cap="all" dirty="0"/>
          </a:p>
          <a:p>
            <a:r>
              <a:rPr lang="en-US" sz="1800" b="1" cap="all" dirty="0" smtClean="0"/>
              <a:t>Invariably, the government review agencies will require  changes in the drawings, particularly in the areas of fire protection and life safety.</a:t>
            </a:r>
          </a:p>
          <a:p>
            <a:endParaRPr lang="en-US" sz="1800" b="1" cap="all" dirty="0"/>
          </a:p>
          <a:p>
            <a:r>
              <a:rPr lang="en-US" sz="1800" b="1" cap="all" dirty="0" smtClean="0"/>
              <a:t>Permitting can take anywhere from a few weeks to 4-6 months.</a:t>
            </a:r>
            <a:endParaRPr lang="en-US" sz="1800" b="1" cap="all" dirty="0"/>
          </a:p>
        </p:txBody>
      </p:sp>
      <p:sp>
        <p:nvSpPr>
          <p:cNvPr id="4" name="Slide Number Placeholder 3"/>
          <p:cNvSpPr>
            <a:spLocks noGrp="1"/>
          </p:cNvSpPr>
          <p:nvPr>
            <p:ph type="sldNum" sz="quarter" idx="10"/>
          </p:nvPr>
        </p:nvSpPr>
        <p:spPr/>
        <p:txBody>
          <a:bodyPr/>
          <a:lstStyle/>
          <a:p>
            <a:fld id="{58270F28-9A1E-4F2E-BACC-99BFEDBD6A59}" type="slidenum">
              <a:rPr lang="en-US" smtClean="0"/>
              <a:t>12</a:t>
            </a:fld>
            <a:endParaRPr lang="en-US" dirty="0"/>
          </a:p>
        </p:txBody>
      </p:sp>
    </p:spTree>
    <p:extLst>
      <p:ext uri="{BB962C8B-B14F-4D97-AF65-F5344CB8AC3E}">
        <p14:creationId xmlns:p14="http://schemas.microsoft.com/office/powerpoint/2010/main" val="2132880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530" y="4390906"/>
            <a:ext cx="5476240" cy="4313873"/>
          </a:xfrm>
        </p:spPr>
        <p:txBody>
          <a:bodyPr/>
          <a:lstStyle/>
          <a:p>
            <a:r>
              <a:rPr lang="en-US" sz="1600" b="1" cap="all" dirty="0" smtClean="0"/>
              <a:t>While the documents are in for permit review, it is time to get competitive construction bids.  </a:t>
            </a:r>
          </a:p>
          <a:p>
            <a:endParaRPr lang="en-US" sz="1600" b="1" cap="all" dirty="0"/>
          </a:p>
          <a:p>
            <a:r>
              <a:rPr lang="en-US" sz="1600" b="1" cap="all" dirty="0" smtClean="0"/>
              <a:t>Typically 2 or more general contractors are invited to bid on the project.</a:t>
            </a:r>
          </a:p>
          <a:p>
            <a:endParaRPr lang="en-US" sz="1600" b="1" cap="all" dirty="0"/>
          </a:p>
          <a:p>
            <a:r>
              <a:rPr lang="en-US" sz="1600" b="1" cap="all" dirty="0" smtClean="0"/>
              <a:t>General Contractors are selected for reputation, expertise in construction type, availability, etc.</a:t>
            </a:r>
          </a:p>
          <a:p>
            <a:endParaRPr lang="en-US" sz="1600" b="1" cap="all" dirty="0"/>
          </a:p>
          <a:p>
            <a:r>
              <a:rPr lang="en-US" sz="1600" b="1" cap="all" dirty="0" smtClean="0"/>
              <a:t>You may have a specific deadline to meet so you don’t end up paying rent on two spaces.</a:t>
            </a:r>
          </a:p>
          <a:p>
            <a:endParaRPr lang="en-US" sz="1600" b="1" cap="all" dirty="0"/>
          </a:p>
          <a:p>
            <a:r>
              <a:rPr lang="en-US" sz="1600" b="1" cap="all" dirty="0" smtClean="0"/>
              <a:t>The bidding process can take a few weeks or even months depending on the scope of work.  </a:t>
            </a:r>
          </a:p>
          <a:p>
            <a:endParaRPr lang="en-US" sz="1600" b="1" cap="all" dirty="0"/>
          </a:p>
          <a:p>
            <a:r>
              <a:rPr lang="en-US" sz="1600" b="1" cap="all" dirty="0" smtClean="0"/>
              <a:t>Once the bids are complete a comparative analysis similar to the Letter of Intent should be completed.</a:t>
            </a:r>
          </a:p>
          <a:p>
            <a:endParaRPr lang="en-US" dirty="0"/>
          </a:p>
          <a:p>
            <a:endParaRPr lang="en-US" dirty="0"/>
          </a:p>
        </p:txBody>
      </p:sp>
      <p:sp>
        <p:nvSpPr>
          <p:cNvPr id="4" name="Slide Number Placeholder 3"/>
          <p:cNvSpPr>
            <a:spLocks noGrp="1"/>
          </p:cNvSpPr>
          <p:nvPr>
            <p:ph type="sldNum" sz="quarter" idx="10"/>
          </p:nvPr>
        </p:nvSpPr>
        <p:spPr/>
        <p:txBody>
          <a:bodyPr/>
          <a:lstStyle/>
          <a:p>
            <a:fld id="{58270F28-9A1E-4F2E-BACC-99BFEDBD6A59}" type="slidenum">
              <a:rPr lang="en-US" smtClean="0"/>
              <a:t>13</a:t>
            </a:fld>
            <a:endParaRPr lang="en-US" dirty="0"/>
          </a:p>
        </p:txBody>
      </p:sp>
    </p:spTree>
    <p:extLst>
      <p:ext uri="{BB962C8B-B14F-4D97-AF65-F5344CB8AC3E}">
        <p14:creationId xmlns:p14="http://schemas.microsoft.com/office/powerpoint/2010/main" val="1869473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cap="all" dirty="0" smtClean="0"/>
              <a:t>Once you decide on the first choice you can meet with the contractor and discuss the details of the bid, the personnel the propose to manage the job, the overhead and profit, the schedule and the subcontractors they propose to use.</a:t>
            </a:r>
            <a:endParaRPr lang="en-US" sz="2800" b="1" cap="all" dirty="0"/>
          </a:p>
        </p:txBody>
      </p:sp>
      <p:sp>
        <p:nvSpPr>
          <p:cNvPr id="4" name="Slide Number Placeholder 3"/>
          <p:cNvSpPr>
            <a:spLocks noGrp="1"/>
          </p:cNvSpPr>
          <p:nvPr>
            <p:ph type="sldNum" sz="quarter" idx="10"/>
          </p:nvPr>
        </p:nvSpPr>
        <p:spPr/>
        <p:txBody>
          <a:bodyPr/>
          <a:lstStyle/>
          <a:p>
            <a:fld id="{58270F28-9A1E-4F2E-BACC-99BFEDBD6A59}" type="slidenum">
              <a:rPr lang="en-US" smtClean="0"/>
              <a:t>14</a:t>
            </a:fld>
            <a:endParaRPr lang="en-US" dirty="0"/>
          </a:p>
        </p:txBody>
      </p:sp>
    </p:spTree>
    <p:extLst>
      <p:ext uri="{BB962C8B-B14F-4D97-AF65-F5344CB8AC3E}">
        <p14:creationId xmlns:p14="http://schemas.microsoft.com/office/powerpoint/2010/main" val="3597941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530" y="4390906"/>
            <a:ext cx="5476240" cy="4544973"/>
          </a:xfrm>
        </p:spPr>
        <p:txBody>
          <a:bodyPr/>
          <a:lstStyle/>
          <a:p>
            <a:r>
              <a:rPr lang="en-US" sz="1600" b="1" cap="all" dirty="0" smtClean="0"/>
              <a:t>Once the have agreed to the business terms of the bid the contractor will present a construction contract in a standard AIA form or they’re own custom contract.  (</a:t>
            </a:r>
            <a:r>
              <a:rPr lang="en-US" sz="1600" b="1" cap="all" dirty="0" err="1" smtClean="0"/>
              <a:t>Aia</a:t>
            </a:r>
            <a:r>
              <a:rPr lang="en-US" sz="1600" b="1" cap="all" dirty="0" smtClean="0"/>
              <a:t>) AMERICAN INSTITUTE OF ARCHITECTS.</a:t>
            </a:r>
          </a:p>
          <a:p>
            <a:endParaRPr lang="en-US" sz="1000" b="1" cap="all" dirty="0"/>
          </a:p>
          <a:p>
            <a:r>
              <a:rPr lang="en-US" sz="1600" b="1" cap="all" dirty="0" smtClean="0"/>
              <a:t>Again, just like the lease it is highly recommended to obtain the services of a lawyer who regularly reviews construction contracts. </a:t>
            </a:r>
          </a:p>
          <a:p>
            <a:endParaRPr lang="en-US" sz="1000" b="1" cap="all" dirty="0"/>
          </a:p>
          <a:p>
            <a:r>
              <a:rPr lang="en-US" sz="1600" b="1" cap="all" dirty="0" smtClean="0"/>
              <a:t>This may not be the same lawyer that reviewed your lease.</a:t>
            </a:r>
          </a:p>
          <a:p>
            <a:endParaRPr lang="en-US" sz="1000" b="1" cap="all" dirty="0"/>
          </a:p>
          <a:p>
            <a:r>
              <a:rPr lang="en-US" sz="1600" b="1" cap="all" dirty="0" smtClean="0"/>
              <a:t>There are numerous concealed conditions and surprises that can surface during any construction project. </a:t>
            </a:r>
            <a:endParaRPr lang="en-US" sz="1600" b="1" cap="all" dirty="0"/>
          </a:p>
          <a:p>
            <a:endParaRPr lang="en-US" sz="1000" b="1" cap="all" dirty="0" smtClean="0"/>
          </a:p>
          <a:p>
            <a:r>
              <a:rPr lang="en-US" sz="1600" b="1" cap="all" dirty="0" smtClean="0"/>
              <a:t>The terms and conditions of the contract will govern most of these items.</a:t>
            </a:r>
            <a:endParaRPr lang="en-US" sz="1600" b="1" cap="all" dirty="0"/>
          </a:p>
        </p:txBody>
      </p:sp>
      <p:sp>
        <p:nvSpPr>
          <p:cNvPr id="4" name="Slide Number Placeholder 3"/>
          <p:cNvSpPr>
            <a:spLocks noGrp="1"/>
          </p:cNvSpPr>
          <p:nvPr>
            <p:ph type="sldNum" sz="quarter" idx="10"/>
          </p:nvPr>
        </p:nvSpPr>
        <p:spPr/>
        <p:txBody>
          <a:bodyPr/>
          <a:lstStyle/>
          <a:p>
            <a:fld id="{58270F28-9A1E-4F2E-BACC-99BFEDBD6A59}" type="slidenum">
              <a:rPr lang="en-US" smtClean="0"/>
              <a:t>15</a:t>
            </a:fld>
            <a:endParaRPr lang="en-US" dirty="0"/>
          </a:p>
        </p:txBody>
      </p:sp>
    </p:spTree>
    <p:extLst>
      <p:ext uri="{BB962C8B-B14F-4D97-AF65-F5344CB8AC3E}">
        <p14:creationId xmlns:p14="http://schemas.microsoft.com/office/powerpoint/2010/main" val="1735230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530" y="4192666"/>
            <a:ext cx="5476240" cy="4620340"/>
          </a:xfrm>
        </p:spPr>
        <p:txBody>
          <a:bodyPr/>
          <a:lstStyle/>
          <a:p>
            <a:r>
              <a:rPr lang="en-US" sz="1800" b="1" cap="all" dirty="0" smtClean="0"/>
              <a:t>Once the government approvals and permits are obtained you can begin construction. </a:t>
            </a:r>
          </a:p>
          <a:p>
            <a:endParaRPr lang="en-US" b="1" cap="all" dirty="0"/>
          </a:p>
          <a:p>
            <a:r>
              <a:rPr lang="en-US" sz="1800" b="1" cap="all" dirty="0" smtClean="0"/>
              <a:t>Again, depending on the scope of work, the project may take weeks or months.  </a:t>
            </a:r>
          </a:p>
          <a:p>
            <a:endParaRPr lang="en-US" sz="1800" b="1" cap="all" dirty="0"/>
          </a:p>
          <a:p>
            <a:r>
              <a:rPr lang="en-US" sz="1800" b="1" cap="all" dirty="0" smtClean="0"/>
              <a:t>It is recommended that you hire a consultant who can check the contractors work and the adherence to the plans and specifications.  </a:t>
            </a:r>
          </a:p>
          <a:p>
            <a:endParaRPr lang="en-US" sz="1800" b="1" cap="all" dirty="0"/>
          </a:p>
          <a:p>
            <a:r>
              <a:rPr lang="en-US" sz="1800" b="1" cap="all" dirty="0" smtClean="0"/>
              <a:t>This person could be who designed the space or better yet and independent third party who has no dog in the fight.  </a:t>
            </a:r>
          </a:p>
          <a:p>
            <a:endParaRPr lang="en-US" sz="1800" b="1" cap="all" dirty="0"/>
          </a:p>
          <a:p>
            <a:r>
              <a:rPr lang="en-US" sz="1800" b="1" cap="all" dirty="0" smtClean="0"/>
              <a:t>It is common place for designers and contractors to dispute the scope of the work.</a:t>
            </a:r>
          </a:p>
          <a:p>
            <a:endParaRPr lang="en-US" sz="1800" b="1" cap="all" dirty="0"/>
          </a:p>
          <a:p>
            <a:endParaRPr lang="en-US" sz="1800" b="1" cap="all" dirty="0"/>
          </a:p>
        </p:txBody>
      </p:sp>
      <p:sp>
        <p:nvSpPr>
          <p:cNvPr id="4" name="Slide Number Placeholder 3"/>
          <p:cNvSpPr>
            <a:spLocks noGrp="1"/>
          </p:cNvSpPr>
          <p:nvPr>
            <p:ph type="sldNum" sz="quarter" idx="10"/>
          </p:nvPr>
        </p:nvSpPr>
        <p:spPr/>
        <p:txBody>
          <a:bodyPr/>
          <a:lstStyle/>
          <a:p>
            <a:fld id="{58270F28-9A1E-4F2E-BACC-99BFEDBD6A59}" type="slidenum">
              <a:rPr lang="en-US" smtClean="0"/>
              <a:t>16</a:t>
            </a:fld>
            <a:endParaRPr lang="en-US" dirty="0"/>
          </a:p>
        </p:txBody>
      </p:sp>
    </p:spTree>
    <p:extLst>
      <p:ext uri="{BB962C8B-B14F-4D97-AF65-F5344CB8AC3E}">
        <p14:creationId xmlns:p14="http://schemas.microsoft.com/office/powerpoint/2010/main" val="2002235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cap="all" dirty="0" smtClean="0"/>
              <a:t>After the project is substantially complete it is customer to prepare a “Punch List” of incomplete work, missing items, and/or defective work.  </a:t>
            </a:r>
          </a:p>
          <a:p>
            <a:endParaRPr lang="en-US" sz="1800" b="1" cap="all" dirty="0"/>
          </a:p>
          <a:p>
            <a:r>
              <a:rPr lang="en-US" sz="1800" b="1" cap="all" dirty="0" smtClean="0"/>
              <a:t>The contractor’s last draw payment is typically not paid until the punch list is 100% complete.</a:t>
            </a:r>
            <a:endParaRPr lang="en-US" sz="1800" b="1" cap="all" dirty="0"/>
          </a:p>
        </p:txBody>
      </p:sp>
      <p:sp>
        <p:nvSpPr>
          <p:cNvPr id="4" name="Slide Number Placeholder 3"/>
          <p:cNvSpPr>
            <a:spLocks noGrp="1"/>
          </p:cNvSpPr>
          <p:nvPr>
            <p:ph type="sldNum" sz="quarter" idx="10"/>
          </p:nvPr>
        </p:nvSpPr>
        <p:spPr/>
        <p:txBody>
          <a:bodyPr/>
          <a:lstStyle/>
          <a:p>
            <a:fld id="{58270F28-9A1E-4F2E-BACC-99BFEDBD6A59}" type="slidenum">
              <a:rPr lang="en-US" smtClean="0"/>
              <a:t>17</a:t>
            </a:fld>
            <a:endParaRPr lang="en-US" dirty="0"/>
          </a:p>
        </p:txBody>
      </p:sp>
    </p:spTree>
    <p:extLst>
      <p:ext uri="{BB962C8B-B14F-4D97-AF65-F5344CB8AC3E}">
        <p14:creationId xmlns:p14="http://schemas.microsoft.com/office/powerpoint/2010/main" val="2099905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530" y="4390906"/>
            <a:ext cx="5476240" cy="4390906"/>
          </a:xfrm>
        </p:spPr>
        <p:txBody>
          <a:bodyPr/>
          <a:lstStyle/>
          <a:p>
            <a:r>
              <a:rPr lang="en-US" sz="1400" b="1" cap="all" dirty="0" smtClean="0"/>
              <a:t>This is the final piece of the puzzle which requires careful planning and coordination to avoid major glitches and downtime with computers, servers, phone service, etc. </a:t>
            </a:r>
          </a:p>
          <a:p>
            <a:endParaRPr lang="en-US" sz="1400" b="1" cap="all" dirty="0"/>
          </a:p>
          <a:p>
            <a:r>
              <a:rPr lang="en-US" sz="1400" b="1" cap="all" dirty="0" smtClean="0"/>
              <a:t>Coakley Realty just moved last month and w enlisted the services of a moving coordinator who planned and executed the move.  </a:t>
            </a:r>
          </a:p>
          <a:p>
            <a:endParaRPr lang="en-US" sz="1400" b="1" cap="all" dirty="0"/>
          </a:p>
          <a:p>
            <a:r>
              <a:rPr lang="en-US" sz="1400" b="1" cap="all" dirty="0" smtClean="0"/>
              <a:t>Additionally, they handled the competitively bid on new phone systems, systems furniture, cabling contractors, and movers. </a:t>
            </a:r>
          </a:p>
          <a:p>
            <a:endParaRPr lang="en-US" sz="1400" b="1" cap="all" dirty="0"/>
          </a:p>
          <a:p>
            <a:r>
              <a:rPr lang="en-US" sz="1400" b="1" cap="all" dirty="0" smtClean="0"/>
              <a:t>Prior to the move they met with my staff and informed them about the logistics of the move.</a:t>
            </a:r>
          </a:p>
          <a:p>
            <a:endParaRPr lang="en-US" sz="1400" b="1" cap="all" dirty="0"/>
          </a:p>
          <a:p>
            <a:r>
              <a:rPr lang="en-US" sz="1400" b="1" cap="all" dirty="0" smtClean="0"/>
              <a:t>On moving day they were on site coordinating all of the vendors and assisting my staff.</a:t>
            </a:r>
          </a:p>
          <a:p>
            <a:endParaRPr lang="en-US" sz="1400" b="1" cap="all" dirty="0"/>
          </a:p>
          <a:p>
            <a:r>
              <a:rPr lang="en-US" sz="1400" b="1" cap="all" dirty="0" smtClean="0"/>
              <a:t>The process went very smoothly and it was well worth the investment.</a:t>
            </a:r>
            <a:endParaRPr lang="en-US" sz="1400" b="1" cap="all" dirty="0"/>
          </a:p>
        </p:txBody>
      </p:sp>
      <p:sp>
        <p:nvSpPr>
          <p:cNvPr id="4" name="Slide Number Placeholder 3"/>
          <p:cNvSpPr>
            <a:spLocks noGrp="1"/>
          </p:cNvSpPr>
          <p:nvPr>
            <p:ph type="sldNum" sz="quarter" idx="10"/>
          </p:nvPr>
        </p:nvSpPr>
        <p:spPr/>
        <p:txBody>
          <a:bodyPr/>
          <a:lstStyle/>
          <a:p>
            <a:fld id="{58270F28-9A1E-4F2E-BACC-99BFEDBD6A59}" type="slidenum">
              <a:rPr lang="en-US" smtClean="0"/>
              <a:t>18</a:t>
            </a:fld>
            <a:endParaRPr lang="en-US" dirty="0"/>
          </a:p>
        </p:txBody>
      </p:sp>
    </p:spTree>
    <p:extLst>
      <p:ext uri="{BB962C8B-B14F-4D97-AF65-F5344CB8AC3E}">
        <p14:creationId xmlns:p14="http://schemas.microsoft.com/office/powerpoint/2010/main" val="1097850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270F28-9A1E-4F2E-BACC-99BFEDBD6A59}" type="slidenum">
              <a:rPr lang="en-US" smtClean="0"/>
              <a:t>20</a:t>
            </a:fld>
            <a:endParaRPr lang="en-US" dirty="0"/>
          </a:p>
        </p:txBody>
      </p:sp>
    </p:spTree>
    <p:extLst>
      <p:ext uri="{BB962C8B-B14F-4D97-AF65-F5344CB8AC3E}">
        <p14:creationId xmlns:p14="http://schemas.microsoft.com/office/powerpoint/2010/main" val="2628010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cap="all" dirty="0" smtClean="0"/>
              <a:t>Reasons to look for commercial space:</a:t>
            </a:r>
          </a:p>
          <a:p>
            <a:endParaRPr lang="en-US" b="1" cap="all" dirty="0"/>
          </a:p>
          <a:p>
            <a:pPr marL="285750" indent="-285750">
              <a:buFontTx/>
              <a:buChar char="-"/>
              <a:tabLst>
                <a:tab pos="285750" algn="l"/>
              </a:tabLst>
            </a:pPr>
            <a:r>
              <a:rPr lang="en-US" sz="2000" b="1" cap="all" dirty="0" smtClean="0"/>
              <a:t>Time to move out of the house</a:t>
            </a:r>
          </a:p>
          <a:p>
            <a:pPr>
              <a:tabLst>
                <a:tab pos="285750" algn="l"/>
              </a:tabLst>
            </a:pPr>
            <a:endParaRPr lang="en-US" b="1" cap="all" dirty="0" smtClean="0"/>
          </a:p>
          <a:p>
            <a:pPr marL="285750" indent="-285750">
              <a:buFontTx/>
              <a:buChar char="-"/>
            </a:pPr>
            <a:r>
              <a:rPr lang="en-US" sz="2000" b="1" cap="all" dirty="0" smtClean="0"/>
              <a:t>You may have been locked into a lease that does not work for you company</a:t>
            </a:r>
          </a:p>
          <a:p>
            <a:pPr marL="285750" indent="-285750">
              <a:buFontTx/>
              <a:buChar char="-"/>
            </a:pPr>
            <a:endParaRPr lang="en-US" b="1" cap="all" dirty="0"/>
          </a:p>
          <a:p>
            <a:pPr marL="285750" indent="-285750">
              <a:buFontTx/>
              <a:buChar char="-"/>
            </a:pPr>
            <a:r>
              <a:rPr lang="en-US" sz="2000" b="1" cap="all" dirty="0" smtClean="0"/>
              <a:t>Due to a certain event in your business, you may need multiple locations</a:t>
            </a:r>
          </a:p>
          <a:p>
            <a:pPr marL="285750" indent="-285750">
              <a:buFontTx/>
              <a:buChar char="-"/>
            </a:pPr>
            <a:endParaRPr lang="en-US" b="1" cap="all" dirty="0"/>
          </a:p>
          <a:p>
            <a:pPr marL="285750" indent="-285750">
              <a:buFontTx/>
              <a:buChar char="-"/>
            </a:pPr>
            <a:r>
              <a:rPr lang="en-US" sz="2000" b="1" cap="all" dirty="0" smtClean="0"/>
              <a:t>Due to technology or sales you just don’t need the amount of space you currently have.</a:t>
            </a:r>
          </a:p>
          <a:p>
            <a:pPr marL="285750" indent="-285750">
              <a:buFontTx/>
              <a:buChar char="-"/>
            </a:pPr>
            <a:endParaRPr lang="en-US" b="1" cap="all" dirty="0"/>
          </a:p>
        </p:txBody>
      </p:sp>
      <p:sp>
        <p:nvSpPr>
          <p:cNvPr id="4" name="Slide Number Placeholder 3"/>
          <p:cNvSpPr>
            <a:spLocks noGrp="1"/>
          </p:cNvSpPr>
          <p:nvPr>
            <p:ph type="sldNum" sz="quarter" idx="10"/>
          </p:nvPr>
        </p:nvSpPr>
        <p:spPr/>
        <p:txBody>
          <a:bodyPr/>
          <a:lstStyle/>
          <a:p>
            <a:fld id="{58270F28-9A1E-4F2E-BACC-99BFEDBD6A59}" type="slidenum">
              <a:rPr lang="en-US" smtClean="0"/>
              <a:t>2</a:t>
            </a:fld>
            <a:endParaRPr lang="en-US" dirty="0"/>
          </a:p>
        </p:txBody>
      </p:sp>
    </p:spTree>
    <p:extLst>
      <p:ext uri="{BB962C8B-B14F-4D97-AF65-F5344CB8AC3E}">
        <p14:creationId xmlns:p14="http://schemas.microsoft.com/office/powerpoint/2010/main" val="910615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70F28-9A1E-4F2E-BACC-99BFEDBD6A59}" type="slidenum">
              <a:rPr lang="en-US" smtClean="0"/>
              <a:t>21</a:t>
            </a:fld>
            <a:endParaRPr lang="en-US" dirty="0"/>
          </a:p>
        </p:txBody>
      </p:sp>
    </p:spTree>
    <p:extLst>
      <p:ext uri="{BB962C8B-B14F-4D97-AF65-F5344CB8AC3E}">
        <p14:creationId xmlns:p14="http://schemas.microsoft.com/office/powerpoint/2010/main" val="2893382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1" cap="all" dirty="0" smtClean="0"/>
              <a:t>Types of Commercial Space:</a:t>
            </a:r>
          </a:p>
          <a:p>
            <a:endParaRPr lang="en-US" sz="3200" b="1" cap="all" dirty="0"/>
          </a:p>
          <a:p>
            <a:r>
              <a:rPr lang="en-US" sz="3200" b="1" cap="all" dirty="0" smtClean="0"/>
              <a:t>4 general categories</a:t>
            </a:r>
          </a:p>
        </p:txBody>
      </p:sp>
      <p:sp>
        <p:nvSpPr>
          <p:cNvPr id="4" name="Slide Number Placeholder 3"/>
          <p:cNvSpPr>
            <a:spLocks noGrp="1"/>
          </p:cNvSpPr>
          <p:nvPr>
            <p:ph type="sldNum" sz="quarter" idx="10"/>
          </p:nvPr>
        </p:nvSpPr>
        <p:spPr/>
        <p:txBody>
          <a:bodyPr/>
          <a:lstStyle/>
          <a:p>
            <a:fld id="{58270F28-9A1E-4F2E-BACC-99BFEDBD6A59}" type="slidenum">
              <a:rPr lang="en-US" smtClean="0"/>
              <a:t>3</a:t>
            </a:fld>
            <a:endParaRPr lang="en-US" dirty="0"/>
          </a:p>
        </p:txBody>
      </p:sp>
    </p:spTree>
    <p:extLst>
      <p:ext uri="{BB962C8B-B14F-4D97-AF65-F5344CB8AC3E}">
        <p14:creationId xmlns:p14="http://schemas.microsoft.com/office/powerpoint/2010/main" val="3289343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530" y="4241006"/>
            <a:ext cx="5476240" cy="4495800"/>
          </a:xfrm>
        </p:spPr>
        <p:txBody>
          <a:bodyPr/>
          <a:lstStyle/>
          <a:p>
            <a:r>
              <a:rPr lang="en-US" sz="1800" b="1" dirty="0" smtClean="0">
                <a:latin typeface="Arial" pitchFamily="34" charset="0"/>
                <a:cs typeface="Arial" pitchFamily="34" charset="0"/>
              </a:rPr>
              <a:t>WHAT SIZE SPACE DO YOU NEED?</a:t>
            </a:r>
          </a:p>
          <a:p>
            <a:endParaRPr lang="en-US" sz="1800" b="1" dirty="0">
              <a:latin typeface="Arial" pitchFamily="34" charset="0"/>
              <a:cs typeface="Arial" pitchFamily="34" charset="0"/>
            </a:endParaRPr>
          </a:p>
          <a:p>
            <a:r>
              <a:rPr lang="en-US" sz="1800" b="1" dirty="0" smtClean="0">
                <a:latin typeface="Arial" pitchFamily="34" charset="0"/>
                <a:cs typeface="Arial" pitchFamily="34" charset="0"/>
              </a:rPr>
              <a:t>HOW IMPORTANT IS LOCATION?</a:t>
            </a:r>
          </a:p>
          <a:p>
            <a:endParaRPr lang="en-US" sz="1800" b="1" dirty="0">
              <a:latin typeface="Arial" pitchFamily="34" charset="0"/>
              <a:cs typeface="Arial" pitchFamily="34" charset="0"/>
            </a:endParaRPr>
          </a:p>
          <a:p>
            <a:r>
              <a:rPr lang="en-US" sz="1800" b="1" dirty="0" smtClean="0">
                <a:latin typeface="Arial" pitchFamily="34" charset="0"/>
                <a:cs typeface="Arial" pitchFamily="34" charset="0"/>
              </a:rPr>
              <a:t>DO YOU NEED TO BE NEAR PUBLIC TRANSPORTATION?</a:t>
            </a:r>
          </a:p>
          <a:p>
            <a:endParaRPr lang="en-US" sz="1800" b="1" dirty="0">
              <a:latin typeface="Arial" pitchFamily="34" charset="0"/>
              <a:cs typeface="Arial" pitchFamily="34" charset="0"/>
            </a:endParaRPr>
          </a:p>
          <a:p>
            <a:r>
              <a:rPr lang="en-US" sz="1800" b="1" dirty="0" smtClean="0">
                <a:latin typeface="Arial" pitchFamily="34" charset="0"/>
                <a:cs typeface="Arial" pitchFamily="34" charset="0"/>
              </a:rPr>
              <a:t>DO YOU RECEIVE PACKAGES THERE?  WOULD YOU REQUIRE LOADING DOCKS OR DRIVE-IN DOORS?</a:t>
            </a:r>
          </a:p>
          <a:p>
            <a:endParaRPr lang="en-US" sz="1800" b="1" dirty="0">
              <a:latin typeface="Arial" pitchFamily="34" charset="0"/>
              <a:cs typeface="Arial" pitchFamily="34" charset="0"/>
            </a:endParaRPr>
          </a:p>
          <a:p>
            <a:r>
              <a:rPr lang="en-US" sz="1800" b="1" dirty="0" smtClean="0">
                <a:latin typeface="Arial" pitchFamily="34" charset="0"/>
                <a:cs typeface="Arial" pitchFamily="34" charset="0"/>
              </a:rPr>
              <a:t>DO YOU HAVE SPECIAL MECHANICAL, PLUMBING OR ELECTRICAL REQUIREMENTS?</a:t>
            </a:r>
          </a:p>
          <a:p>
            <a:endParaRPr lang="en-US" sz="1800" b="1" dirty="0">
              <a:latin typeface="Arial" pitchFamily="34" charset="0"/>
              <a:cs typeface="Arial" pitchFamily="34" charset="0"/>
            </a:endParaRPr>
          </a:p>
          <a:p>
            <a:r>
              <a:rPr lang="en-US" sz="1800" b="1" dirty="0" smtClean="0">
                <a:latin typeface="Arial" pitchFamily="34" charset="0"/>
                <a:cs typeface="Arial" pitchFamily="34" charset="0"/>
              </a:rPr>
              <a:t>ARE YOU A GOVERNMENT CONRACTOR WITH LOCATION AND SECURITY ISSUES?</a:t>
            </a:r>
          </a:p>
        </p:txBody>
      </p:sp>
      <p:sp>
        <p:nvSpPr>
          <p:cNvPr id="4" name="Slide Number Placeholder 3"/>
          <p:cNvSpPr>
            <a:spLocks noGrp="1"/>
          </p:cNvSpPr>
          <p:nvPr>
            <p:ph type="sldNum" sz="quarter" idx="10"/>
          </p:nvPr>
        </p:nvSpPr>
        <p:spPr/>
        <p:txBody>
          <a:bodyPr/>
          <a:lstStyle/>
          <a:p>
            <a:fld id="{58270F28-9A1E-4F2E-BACC-99BFEDBD6A59}" type="slidenum">
              <a:rPr lang="en-US" smtClean="0"/>
              <a:t>4</a:t>
            </a:fld>
            <a:endParaRPr lang="en-US" dirty="0"/>
          </a:p>
        </p:txBody>
      </p:sp>
    </p:spTree>
    <p:extLst>
      <p:ext uri="{BB962C8B-B14F-4D97-AF65-F5344CB8AC3E}">
        <p14:creationId xmlns:p14="http://schemas.microsoft.com/office/powerpoint/2010/main" val="118267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530" y="4164806"/>
            <a:ext cx="5476240" cy="4648200"/>
          </a:xfrm>
        </p:spPr>
        <p:txBody>
          <a:bodyPr/>
          <a:lstStyle/>
          <a:p>
            <a:r>
              <a:rPr lang="en-US" sz="2000" b="1" cap="all" dirty="0" smtClean="0"/>
              <a:t>Relocating or moving into a new space is a very fluid process with many moving parts.  </a:t>
            </a:r>
          </a:p>
          <a:p>
            <a:endParaRPr lang="en-US" sz="1000" b="1" cap="all" dirty="0"/>
          </a:p>
          <a:p>
            <a:r>
              <a:rPr lang="en-US" sz="2000" b="1" cap="all" dirty="0" smtClean="0"/>
              <a:t>Be sure to allow time for the search, lease negotiations, design, construction, permitting and moving.  </a:t>
            </a:r>
          </a:p>
          <a:p>
            <a:endParaRPr lang="en-US" sz="1000" b="1" cap="all" dirty="0"/>
          </a:p>
          <a:p>
            <a:r>
              <a:rPr lang="en-US" sz="2000" b="1" cap="all" dirty="0" smtClean="0"/>
              <a:t>If you are currently in an existing lease you need to plan the exit of the existing space to coincide with the move to the new space. </a:t>
            </a:r>
          </a:p>
          <a:p>
            <a:endParaRPr lang="en-US" sz="1000" b="1" cap="all" dirty="0"/>
          </a:p>
          <a:p>
            <a:r>
              <a:rPr lang="en-US" sz="2000" b="1" cap="all" dirty="0" smtClean="0"/>
              <a:t>Try to avoid paying double rent and/or holdover rents 2X.</a:t>
            </a:r>
            <a:endParaRPr lang="en-US" sz="2000" b="1" cap="all" dirty="0"/>
          </a:p>
        </p:txBody>
      </p:sp>
      <p:sp>
        <p:nvSpPr>
          <p:cNvPr id="4" name="Slide Number Placeholder 3"/>
          <p:cNvSpPr>
            <a:spLocks noGrp="1"/>
          </p:cNvSpPr>
          <p:nvPr>
            <p:ph type="sldNum" sz="quarter" idx="10"/>
          </p:nvPr>
        </p:nvSpPr>
        <p:spPr/>
        <p:txBody>
          <a:bodyPr/>
          <a:lstStyle/>
          <a:p>
            <a:fld id="{58270F28-9A1E-4F2E-BACC-99BFEDBD6A59}" type="slidenum">
              <a:rPr lang="en-US" smtClean="0"/>
              <a:t>5</a:t>
            </a:fld>
            <a:endParaRPr lang="en-US" dirty="0"/>
          </a:p>
        </p:txBody>
      </p:sp>
    </p:spTree>
    <p:extLst>
      <p:ext uri="{BB962C8B-B14F-4D97-AF65-F5344CB8AC3E}">
        <p14:creationId xmlns:p14="http://schemas.microsoft.com/office/powerpoint/2010/main" val="3947119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2" indent="-285750">
              <a:buFontTx/>
              <a:buChar char="-"/>
            </a:pPr>
            <a:r>
              <a:rPr lang="en-US" sz="2200" b="1" cap="all" dirty="0" smtClean="0"/>
              <a:t>Depending </a:t>
            </a:r>
            <a:r>
              <a:rPr lang="en-US" sz="2200" b="1" cap="all" dirty="0"/>
              <a:t>on your requirements the right space </a:t>
            </a:r>
            <a:r>
              <a:rPr lang="en-US" sz="2200" b="1" cap="all" dirty="0" smtClean="0"/>
              <a:t>may </a:t>
            </a:r>
            <a:r>
              <a:rPr lang="en-US" sz="2200" b="1" cap="all" dirty="0"/>
              <a:t>take - Days, Weeks or Months to </a:t>
            </a:r>
            <a:r>
              <a:rPr lang="en-US" sz="2200" b="1" cap="all" dirty="0" smtClean="0"/>
              <a:t>find</a:t>
            </a:r>
          </a:p>
          <a:p>
            <a:pPr marL="0" lvl="2"/>
            <a:endParaRPr lang="en-US" sz="1000" b="1" cap="all" dirty="0" smtClean="0"/>
          </a:p>
          <a:p>
            <a:pPr marL="285750" lvl="2" indent="-285750">
              <a:buFontTx/>
              <a:buChar char="-"/>
            </a:pPr>
            <a:r>
              <a:rPr lang="en-US" sz="2200" b="1" cap="all" dirty="0" smtClean="0"/>
              <a:t>THIS IS A VERY IMPORTANT COMPONENT FOR THE SUCCESS OF YOUR BUSINESS</a:t>
            </a:r>
          </a:p>
          <a:p>
            <a:pPr marL="0" lvl="2"/>
            <a:endParaRPr lang="en-US" sz="1000" b="1" cap="all" dirty="0" smtClean="0"/>
          </a:p>
          <a:p>
            <a:pPr marL="285750" lvl="2" indent="-285750">
              <a:buFontTx/>
              <a:buChar char="-"/>
            </a:pPr>
            <a:r>
              <a:rPr lang="en-US" sz="2200" b="1" cap="all" dirty="0" smtClean="0"/>
              <a:t>PLAN TO SPEND TIME AND SPEND IT</a:t>
            </a:r>
          </a:p>
          <a:p>
            <a:pPr marL="0" lvl="2"/>
            <a:endParaRPr lang="en-US" sz="1000" b="1" cap="all" dirty="0" smtClean="0"/>
          </a:p>
          <a:p>
            <a:pPr marL="285750" lvl="2" indent="-285750">
              <a:buFontTx/>
              <a:buChar char="-"/>
            </a:pPr>
            <a:r>
              <a:rPr lang="en-US" sz="2200" b="1" cap="all" dirty="0" smtClean="0"/>
              <a:t>IF YOU PUT IT OFF, YOU CAN HURT YOUR BUSINESS, LOSE A CONTACT OR EMPLOYEES OR PAY DOUBLE RENT</a:t>
            </a:r>
          </a:p>
          <a:p>
            <a:pPr marL="285750" lvl="2" indent="-285750">
              <a:buFontTx/>
              <a:buChar char="-"/>
            </a:pPr>
            <a:endParaRPr lang="en-US" sz="1800" b="1" dirty="0"/>
          </a:p>
          <a:p>
            <a:endParaRPr lang="en-US" sz="18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8270F28-9A1E-4F2E-BACC-99BFEDBD6A59}" type="slidenum">
              <a:rPr lang="en-US" smtClean="0"/>
              <a:t>6</a:t>
            </a:fld>
            <a:endParaRPr lang="en-US" dirty="0"/>
          </a:p>
        </p:txBody>
      </p:sp>
    </p:spTree>
    <p:extLst>
      <p:ext uri="{BB962C8B-B14F-4D97-AF65-F5344CB8AC3E}">
        <p14:creationId xmlns:p14="http://schemas.microsoft.com/office/powerpoint/2010/main" val="107603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smtClean="0">
                <a:latin typeface="Arial" pitchFamily="34" charset="0"/>
                <a:cs typeface="Arial" pitchFamily="34" charset="0"/>
              </a:rPr>
              <a:t>- GO AND SEE THE SPACES</a:t>
            </a:r>
          </a:p>
          <a:p>
            <a:endParaRPr lang="en-US" sz="2400" b="1" dirty="0">
              <a:latin typeface="Arial" pitchFamily="34" charset="0"/>
              <a:cs typeface="Arial" pitchFamily="34" charset="0"/>
            </a:endParaRPr>
          </a:p>
          <a:p>
            <a:r>
              <a:rPr lang="en-US" sz="2400" b="1" dirty="0" smtClean="0">
                <a:latin typeface="Arial" pitchFamily="34" charset="0"/>
                <a:cs typeface="Arial" pitchFamily="34" charset="0"/>
              </a:rPr>
              <a:t>- NARROW YOUR CHOICES</a:t>
            </a:r>
            <a:endParaRPr lang="en-US" sz="24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8270F28-9A1E-4F2E-BACC-99BFEDBD6A59}" type="slidenum">
              <a:rPr lang="en-US" smtClean="0"/>
              <a:t>7</a:t>
            </a:fld>
            <a:endParaRPr lang="en-US" dirty="0"/>
          </a:p>
        </p:txBody>
      </p:sp>
    </p:spTree>
    <p:extLst>
      <p:ext uri="{BB962C8B-B14F-4D97-AF65-F5344CB8AC3E}">
        <p14:creationId xmlns:p14="http://schemas.microsoft.com/office/powerpoint/2010/main" val="3824466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cap="all" dirty="0" smtClean="0"/>
              <a:t>Here is a sample of a comparative analysis grid. </a:t>
            </a:r>
            <a:endParaRPr lang="en-US" sz="1800" b="1" cap="all" dirty="0"/>
          </a:p>
        </p:txBody>
      </p:sp>
      <p:sp>
        <p:nvSpPr>
          <p:cNvPr id="4" name="Slide Number Placeholder 3"/>
          <p:cNvSpPr>
            <a:spLocks noGrp="1"/>
          </p:cNvSpPr>
          <p:nvPr>
            <p:ph type="sldNum" sz="quarter" idx="10"/>
          </p:nvPr>
        </p:nvSpPr>
        <p:spPr/>
        <p:txBody>
          <a:bodyPr/>
          <a:lstStyle/>
          <a:p>
            <a:fld id="{58270F28-9A1E-4F2E-BACC-99BFEDBD6A59}" type="slidenum">
              <a:rPr lang="en-US" smtClean="0"/>
              <a:t>8</a:t>
            </a:fld>
            <a:endParaRPr lang="en-US" dirty="0"/>
          </a:p>
        </p:txBody>
      </p:sp>
    </p:spTree>
    <p:extLst>
      <p:ext uri="{BB962C8B-B14F-4D97-AF65-F5344CB8AC3E}">
        <p14:creationId xmlns:p14="http://schemas.microsoft.com/office/powerpoint/2010/main" val="388785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smtClean="0">
                <a:latin typeface="Arial" pitchFamily="34" charset="0"/>
                <a:cs typeface="Arial" pitchFamily="34" charset="0"/>
              </a:rPr>
              <a:t>A SINGLE WORD OR CLAUSE IN A LEASE CAN BE VERY EXPENSIVE &amp; RESTRICTIVE</a:t>
            </a:r>
            <a:endParaRPr lang="en-US" sz="24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8270F28-9A1E-4F2E-BACC-99BFEDBD6A59}" type="slidenum">
              <a:rPr lang="en-US" smtClean="0"/>
              <a:t>9</a:t>
            </a:fld>
            <a:endParaRPr lang="en-US" dirty="0"/>
          </a:p>
        </p:txBody>
      </p:sp>
    </p:spTree>
    <p:extLst>
      <p:ext uri="{BB962C8B-B14F-4D97-AF65-F5344CB8AC3E}">
        <p14:creationId xmlns:p14="http://schemas.microsoft.com/office/powerpoint/2010/main" val="279031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98D12D-C0A8-409A-923A-8F10EBD3ABF2}" type="datetimeFigureOut">
              <a:rPr lang="en-US" smtClean="0"/>
              <a:t>2/19/2013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CF825C-030F-4077-AC7E-47BF6F7949B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8D12D-C0A8-409A-923A-8F10EBD3ABF2}" type="datetimeFigureOut">
              <a:rPr lang="en-US" smtClean="0"/>
              <a:t>2/19/2013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CF825C-030F-4077-AC7E-47BF6F7949B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8D12D-C0A8-409A-923A-8F10EBD3ABF2}" type="datetimeFigureOut">
              <a:rPr lang="en-US" smtClean="0"/>
              <a:t>2/19/2013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CF825C-030F-4077-AC7E-47BF6F7949B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8D12D-C0A8-409A-923A-8F10EBD3ABF2}" type="datetimeFigureOut">
              <a:rPr lang="en-US" smtClean="0"/>
              <a:t>2/19/2013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CF825C-030F-4077-AC7E-47BF6F7949B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98D12D-C0A8-409A-923A-8F10EBD3ABF2}" type="datetimeFigureOut">
              <a:rPr lang="en-US" smtClean="0"/>
              <a:t>2/19/2013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CF825C-030F-4077-AC7E-47BF6F7949B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98D12D-C0A8-409A-923A-8F10EBD3ABF2}" type="datetimeFigureOut">
              <a:rPr lang="en-US" smtClean="0"/>
              <a:t>2/19/2013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CF825C-030F-4077-AC7E-47BF6F7949B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98D12D-C0A8-409A-923A-8F10EBD3ABF2}" type="datetimeFigureOut">
              <a:rPr lang="en-US" smtClean="0"/>
              <a:t>2/19/2013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CF825C-030F-4077-AC7E-47BF6F7949B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98D12D-C0A8-409A-923A-8F10EBD3ABF2}" type="datetimeFigureOut">
              <a:rPr lang="en-US" smtClean="0"/>
              <a:t>2/19/2013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CF825C-030F-4077-AC7E-47BF6F7949B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8D12D-C0A8-409A-923A-8F10EBD3ABF2}" type="datetimeFigureOut">
              <a:rPr lang="en-US" smtClean="0"/>
              <a:t>2/19/2013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CF825C-030F-4077-AC7E-47BF6F7949B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98D12D-C0A8-409A-923A-8F10EBD3ABF2}" type="datetimeFigureOut">
              <a:rPr lang="en-US" smtClean="0"/>
              <a:t>2/19/2013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CF825C-030F-4077-AC7E-47BF6F7949B7}"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B98D12D-C0A8-409A-923A-8F10EBD3ABF2}" type="datetimeFigureOut">
              <a:rPr lang="en-US" smtClean="0"/>
              <a:t>2/19/2013</a:t>
            </a:fld>
            <a:endParaRPr lang="en-US" dirty="0"/>
          </a:p>
        </p:txBody>
      </p:sp>
      <p:sp>
        <p:nvSpPr>
          <p:cNvPr id="9" name="Slide Number Placeholder 8"/>
          <p:cNvSpPr>
            <a:spLocks noGrp="1"/>
          </p:cNvSpPr>
          <p:nvPr>
            <p:ph type="sldNum" sz="quarter" idx="11"/>
          </p:nvPr>
        </p:nvSpPr>
        <p:spPr/>
        <p:txBody>
          <a:bodyPr/>
          <a:lstStyle/>
          <a:p>
            <a:fld id="{97CF825C-030F-4077-AC7E-47BF6F7949B7}"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7CF825C-030F-4077-AC7E-47BF6F7949B7}"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B98D12D-C0A8-409A-923A-8F10EBD3ABF2}" type="datetimeFigureOut">
              <a:rPr lang="en-US" smtClean="0"/>
              <a:t>2/19/2013</a:t>
            </a:fld>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intranet/marketing/Capital%20Bank%20Logos/CapitalBank_high%20resolution.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BLUEPRINTS&amp;source=images&amp;cd=&amp;cad=rja&amp;docid=ivTDwVxqpEKwHM&amp;tbnid=TKRUZ_bCM57cnM:&amp;ved=0CAUQjRw&amp;url=http://www.pace.edu/continuing-professional-education/construction-blueprint-reading-certificate&amp;ei=j9kbUcPPHKeo0AG0m4D4Cg&amp;psig=AFQjCNFUiP2NDG07n8Kq9OK3wBnHjnz2fA&amp;ust=1360866059250261" TargetMode="External"/><Relationship Id="rId7"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building+permit&amp;source=images&amp;cd=&amp;cad=rja&amp;docid=XNc2-11M5RrTeM&amp;tbnid=jZ9PD9fUsuemoM:&amp;ved=0CAUQjRw&amp;url=http://lumbertonpolitics.blogspot.com/2010/11/no-building-permit-required.html&amp;ei=n90bUezREKy10QHX_4CwDQ&amp;psig=AFQjCNENjA7SmKTySqlUVHXD6_dcij11Vw&amp;ust=1360867099751017" TargetMode="External"/><Relationship Id="rId7"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construction&amp;source=images&amp;cd=&amp;cad=rja&amp;docid=QXljpOPK1OoU_M&amp;tbnid=7mH4tXP2QiwmDM:&amp;ved=0CAUQjRw&amp;url=http://www.briarwoodangusfarms.com/pages/Construction.html&amp;ei=YgocUevLBKiXiQetzYCYDA&amp;psig=AFQjCNHh1_DtE1sotgYMz4Lcx9NNWHrgNQ&amp;ust=1360878482855423"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moving&amp;source=images&amp;cd=&amp;cad=rja&amp;docid=MeMh5s2vpCx4hM&amp;tbnid=mCxBaYRxzRiRLM:&amp;ved=0CAUQjRw&amp;url=http://spencerinsurance.com/we-are-moving/&amp;ei=xOkbUZq5JueoiAeyn4CgCw&amp;psig=AFQjCNF57se34JC5TGL9TO8sThceuI6xYA&amp;ust=136087019756334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intranet/marketing/Capital%20Bank%20Logos/CapitalBank_high%20resolution.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hyperlink" Target="http://www.google.com/url?sa=i&amp;rct=j&amp;q=&amp;esrc=s&amp;frm=1&amp;source=images&amp;cd=&amp;cad=rja&amp;docid=bhvcrlONrptOoM&amp;tbnid=c5Md3iCR9z-44M:&amp;ved=0CAUQjRw&amp;url=http://scwarriorwrestling.com/&amp;ei=KqIjUaTMDo-ZiAfzsoHQCg&amp;bvm=bv.42553238,d.bmk&amp;psig=AFQjCNFJwotkgtX7ZeOgxi9Rj9uIHw_42g&amp;ust=1361376153013935" TargetMode="External"/><Relationship Id="rId7" Type="http://schemas.openxmlformats.org/officeDocument/2006/relationships/hyperlink" Target="http://www.google.com/url?sa=i&amp;rct=j&amp;q=&amp;esrc=s&amp;frm=1&amp;source=images&amp;cd=&amp;cad=rja&amp;docid=wEfs-PTkZRS8TM&amp;tbnid=UeGqxDm_9fA2aM:&amp;ved=0CAUQjRw&amp;url=http://startmike.wordpress.com/2011/02/25/the-handshake/&amp;ei=cqIjUZTcKLGkiAfX8oGgDA&amp;bvm=bv.42553238,d.bmk&amp;psig=AFQjCNHAGqlcMnYSoEKV6GzmAdJarQtUaQ&amp;ust=136137623636076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991600" cy="2593975"/>
          </a:xfrm>
        </p:spPr>
        <p:txBody>
          <a:bodyPr>
            <a:normAutofit/>
          </a:bodyPr>
          <a:lstStyle/>
          <a:p>
            <a:r>
              <a:rPr lang="en-US" sz="4600" b="1" dirty="0" smtClean="0"/>
              <a:t>NEGOTIATING A COMMERCIAL LEASE: An Insider’s Perspective</a:t>
            </a:r>
            <a:endParaRPr lang="en-US" sz="4600" b="1" dirty="0"/>
          </a:p>
        </p:txBody>
      </p:sp>
      <p:sp>
        <p:nvSpPr>
          <p:cNvPr id="3" name="Subtitle 2"/>
          <p:cNvSpPr>
            <a:spLocks noGrp="1"/>
          </p:cNvSpPr>
          <p:nvPr>
            <p:ph type="subTitle" idx="1"/>
          </p:nvPr>
        </p:nvSpPr>
        <p:spPr>
          <a:xfrm>
            <a:off x="1447800" y="3505200"/>
            <a:ext cx="6400800" cy="1066800"/>
          </a:xfrm>
        </p:spPr>
        <p:txBody>
          <a:bodyPr>
            <a:normAutofit/>
          </a:bodyPr>
          <a:lstStyle/>
          <a:p>
            <a:pPr algn="r">
              <a:spcBef>
                <a:spcPts val="0"/>
              </a:spcBef>
            </a:pPr>
            <a:r>
              <a:rPr lang="en-US" b="1" dirty="0" smtClean="0"/>
              <a:t>Rory S. Coakley</a:t>
            </a:r>
          </a:p>
          <a:p>
            <a:pPr algn="r">
              <a:spcBef>
                <a:spcPts val="0"/>
              </a:spcBef>
            </a:pPr>
            <a:r>
              <a:rPr lang="en-US" b="1" dirty="0" smtClean="0"/>
              <a:t>Coakley Realty</a:t>
            </a:r>
          </a:p>
          <a:p>
            <a:pPr algn="r">
              <a:spcBef>
                <a:spcPts val="0"/>
              </a:spcBef>
            </a:pPr>
            <a:r>
              <a:rPr lang="en-US" b="1" dirty="0" smtClean="0"/>
              <a:t>February 20, 2013</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 y="4648200"/>
            <a:ext cx="2644308"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descr="Pictur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5916931"/>
            <a:ext cx="1604210" cy="76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82170" y="5574268"/>
            <a:ext cx="1352230" cy="338554"/>
          </a:xfrm>
          <a:prstGeom prst="rect">
            <a:avLst/>
          </a:prstGeom>
          <a:noFill/>
        </p:spPr>
        <p:txBody>
          <a:bodyPr wrap="none" rtlCol="0">
            <a:spAutoFit/>
          </a:bodyPr>
          <a:lstStyle/>
          <a:p>
            <a:r>
              <a:rPr lang="en-US" sz="1600" i="1" dirty="0" smtClean="0"/>
              <a:t>Sponsored by:</a:t>
            </a:r>
            <a:endParaRPr lang="en-US" sz="1600" i="1" dirty="0"/>
          </a:p>
        </p:txBody>
      </p:sp>
      <p:pic>
        <p:nvPicPr>
          <p:cNvPr id="3074" name="Picture 2" descr="C:\Users\daltemus\AppData\Local\Microsoft\Windows\Temporary Internet Files\Content.Outlook\KMJHXP62\CR 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2992706"/>
            <a:ext cx="1219200" cy="211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273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PBK.local\Shared Folders\ScannedDocs\General\20130219104551_00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865323">
            <a:off x="4251050" y="4157416"/>
            <a:ext cx="3151883" cy="32675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76200"/>
            <a:ext cx="7620000" cy="1143000"/>
          </a:xfrm>
        </p:spPr>
        <p:txBody>
          <a:bodyPr/>
          <a:lstStyle/>
          <a:p>
            <a:r>
              <a:rPr lang="en-US" b="1" dirty="0" smtClean="0"/>
              <a:t>SPACE PLAN</a:t>
            </a:r>
            <a:endParaRPr lang="en-US" b="1" dirty="0"/>
          </a:p>
        </p:txBody>
      </p:sp>
      <p:sp>
        <p:nvSpPr>
          <p:cNvPr id="3" name="Content Placeholder 2"/>
          <p:cNvSpPr>
            <a:spLocks noGrp="1"/>
          </p:cNvSpPr>
          <p:nvPr>
            <p:ph idx="1"/>
          </p:nvPr>
        </p:nvSpPr>
        <p:spPr>
          <a:xfrm>
            <a:off x="457200" y="1143000"/>
            <a:ext cx="7620000" cy="4800600"/>
          </a:xfrm>
        </p:spPr>
        <p:txBody>
          <a:bodyPr>
            <a:normAutofit/>
          </a:bodyPr>
          <a:lstStyle/>
          <a:p>
            <a:pPr>
              <a:buFont typeface="Wingdings" pitchFamily="2" charset="2"/>
              <a:buChar char="Ø"/>
            </a:pPr>
            <a:r>
              <a:rPr lang="en-US" sz="2400" dirty="0" smtClean="0"/>
              <a:t>Professional Space Planner</a:t>
            </a:r>
          </a:p>
          <a:p>
            <a:pPr marL="114300" indent="0">
              <a:buNone/>
            </a:pPr>
            <a:endParaRPr lang="en-US" sz="1200" dirty="0" smtClean="0"/>
          </a:p>
          <a:p>
            <a:pPr>
              <a:buFont typeface="Wingdings" pitchFamily="2" charset="2"/>
              <a:buChar char="Ø"/>
            </a:pPr>
            <a:r>
              <a:rPr lang="en-US" sz="2400" dirty="0" smtClean="0"/>
              <a:t>Architect</a:t>
            </a:r>
          </a:p>
          <a:p>
            <a:pPr marL="114300" indent="0">
              <a:buNone/>
            </a:pPr>
            <a:endParaRPr lang="en-US" sz="1200" dirty="0" smtClean="0"/>
          </a:p>
          <a:p>
            <a:pPr marL="114300" indent="0">
              <a:buNone/>
            </a:pPr>
            <a:r>
              <a:rPr lang="en-US" sz="2000" dirty="0" smtClean="0"/>
              <a:t>	</a:t>
            </a:r>
            <a:r>
              <a:rPr lang="en-US" sz="2000" i="1" dirty="0" smtClean="0"/>
              <a:t>Some </a:t>
            </a:r>
            <a:r>
              <a:rPr lang="en-US" sz="2000" i="1" dirty="0" smtClean="0"/>
              <a:t>Landlords Provide These Services, but </a:t>
            </a:r>
            <a:r>
              <a:rPr lang="en-US" sz="2000" i="1" dirty="0" smtClean="0"/>
              <a:t>                             	you </a:t>
            </a:r>
            <a:r>
              <a:rPr lang="en-US" sz="2000" i="1" dirty="0" smtClean="0"/>
              <a:t>may have </a:t>
            </a:r>
            <a:r>
              <a:rPr lang="en-US" sz="2000" i="1" dirty="0" smtClean="0"/>
              <a:t>to </a:t>
            </a:r>
            <a:r>
              <a:rPr lang="en-US" sz="2000" i="1" dirty="0" smtClean="0"/>
              <a:t>hire your own</a:t>
            </a:r>
          </a:p>
          <a:p>
            <a:pPr marL="114300" indent="0">
              <a:buNone/>
            </a:pPr>
            <a:endParaRPr lang="en-US" sz="1200" dirty="0"/>
          </a:p>
          <a:p>
            <a:pPr>
              <a:buFont typeface="Wingdings" pitchFamily="2" charset="2"/>
              <a:buChar char="Ø"/>
            </a:pPr>
            <a:r>
              <a:rPr lang="en-US" sz="2400" dirty="0" smtClean="0"/>
              <a:t>Biotech, Restaurant or Medical often require a specialty designer to meet specifications</a:t>
            </a:r>
            <a:endParaRPr lang="en-US" sz="2400"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710" y="5791200"/>
            <a:ext cx="117524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daltemus\AppData\Local\Microsoft\Windows\Temporary Internet Files\Content.Outlook\KMJHXP62\CR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1" y="5638800"/>
            <a:ext cx="615632"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38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74638"/>
            <a:ext cx="8001000" cy="1325562"/>
          </a:xfrm>
        </p:spPr>
        <p:txBody>
          <a:bodyPr/>
          <a:lstStyle/>
          <a:p>
            <a:r>
              <a:rPr lang="en-US" sz="4400" b="1" dirty="0" smtClean="0"/>
              <a:t>CONSTRUCTION DOCUMENTS – “BLUEPRINTS”</a:t>
            </a:r>
            <a:endParaRPr lang="en-US" sz="4400" b="1" dirty="0"/>
          </a:p>
        </p:txBody>
      </p:sp>
      <p:pic>
        <p:nvPicPr>
          <p:cNvPr id="5" name="irc_mi" descr="http://www.pace.edu/continuing-professional-education/sites/pace.edu.continuing-professional-education/files/Pictures/S12_Blueprints.gif">
            <a:hlinkClick r:id="rId3"/>
          </p:cNvPr>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88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57200" y="1600200"/>
            <a:ext cx="7239000" cy="5038725"/>
          </a:xfrm>
          <a:prstGeom prst="rect">
            <a:avLst/>
          </a:prstGeom>
          <a:noFill/>
          <a:ln>
            <a:noFill/>
          </a:ln>
        </p:spPr>
      </p:pic>
      <p:sp>
        <p:nvSpPr>
          <p:cNvPr id="4" name="TextBox 3"/>
          <p:cNvSpPr txBox="1"/>
          <p:nvPr/>
        </p:nvSpPr>
        <p:spPr>
          <a:xfrm>
            <a:off x="457200" y="1769745"/>
            <a:ext cx="7239000" cy="2954655"/>
          </a:xfrm>
          <a:prstGeom prst="rect">
            <a:avLst/>
          </a:prstGeom>
          <a:noFill/>
        </p:spPr>
        <p:txBody>
          <a:bodyPr wrap="square" rtlCol="0">
            <a:spAutoFit/>
          </a:bodyPr>
          <a:lstStyle/>
          <a:p>
            <a:pPr marL="285750" indent="-285750">
              <a:buClr>
                <a:schemeClr val="accent1"/>
              </a:buClr>
              <a:buFont typeface="Wingdings" pitchFamily="2" charset="2"/>
              <a:buChar char="Ø"/>
            </a:pPr>
            <a:r>
              <a:rPr lang="en-US" sz="2800" b="1" dirty="0" smtClean="0"/>
              <a:t>Blueprints Include Detailed Specifications Containing Separate Sections for Mechanical, Plumbing, Electrical and Structural Features</a:t>
            </a:r>
          </a:p>
          <a:p>
            <a:endParaRPr lang="en-US" sz="2800" b="1" dirty="0"/>
          </a:p>
          <a:p>
            <a:pPr marL="285750" indent="-285750">
              <a:buClr>
                <a:schemeClr val="accent1"/>
              </a:buClr>
              <a:buFont typeface="Wingdings" pitchFamily="2" charset="2"/>
              <a:buChar char="Ø"/>
            </a:pPr>
            <a:r>
              <a:rPr lang="en-US" sz="2800" b="1" dirty="0" smtClean="0"/>
              <a:t>Blueprints May Take Weeks or Months to Prepare</a:t>
            </a:r>
          </a:p>
          <a:p>
            <a:pPr marL="285750" indent="-285750">
              <a:buFont typeface="Wingdings" pitchFamily="2" charset="2"/>
              <a:buChar char="Ø"/>
            </a:pPr>
            <a:endParaRPr lang="en-US" dirty="0"/>
          </a:p>
        </p:txBody>
      </p:sp>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2710" y="5791200"/>
            <a:ext cx="117524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daltemus\AppData\Local\Microsoft\Windows\Temporary Internet Files\Content.Outlook\KMJHXP62\CR 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1" y="5638800"/>
            <a:ext cx="615632"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879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GOVERNMENT APPROVAL</a:t>
            </a:r>
            <a:endParaRPr lang="en-US" b="1" dirty="0"/>
          </a:p>
        </p:txBody>
      </p:sp>
      <p:pic>
        <p:nvPicPr>
          <p:cNvPr id="4" name="irc_mi" descr="http://3.bp.blogspot.com/_L0AFjZ5WxMA/TNQjSEusFuI/AAAAAAAAAps/HKis64NUUWk/s1600/Building_Permit.jpg">
            <a:hlinkClick r:id="rId3"/>
          </p:cNvPr>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237572">
            <a:off x="5186088" y="3382837"/>
            <a:ext cx="3583481" cy="3054282"/>
          </a:xfrm>
          <a:prstGeom prst="rect">
            <a:avLst/>
          </a:prstGeom>
          <a:noFill/>
          <a:ln>
            <a:noFill/>
          </a:ln>
          <a:effectLst/>
        </p:spPr>
      </p:pic>
      <p:sp>
        <p:nvSpPr>
          <p:cNvPr id="3" name="Content Placeholder 2"/>
          <p:cNvSpPr>
            <a:spLocks noGrp="1"/>
          </p:cNvSpPr>
          <p:nvPr>
            <p:ph idx="1"/>
          </p:nvPr>
        </p:nvSpPr>
        <p:spPr>
          <a:xfrm>
            <a:off x="304800" y="1447800"/>
            <a:ext cx="7620000" cy="4800600"/>
          </a:xfrm>
        </p:spPr>
        <p:txBody>
          <a:bodyPr>
            <a:normAutofit/>
          </a:bodyPr>
          <a:lstStyle/>
          <a:p>
            <a:pPr marL="457200" indent="-342900">
              <a:buFont typeface="Wingdings" pitchFamily="2" charset="2"/>
              <a:buChar char="Ø"/>
            </a:pPr>
            <a:r>
              <a:rPr lang="en-US" sz="3600" dirty="0" smtClean="0"/>
              <a:t>Construction Documents and Specifications Must be Submitted</a:t>
            </a:r>
          </a:p>
          <a:p>
            <a:pPr marL="114300" indent="0">
              <a:buNone/>
            </a:pPr>
            <a:endParaRPr lang="en-US" sz="1200" dirty="0" smtClean="0"/>
          </a:p>
          <a:p>
            <a:pPr>
              <a:buFont typeface="Wingdings" pitchFamily="2" charset="2"/>
              <a:buChar char="Ø"/>
            </a:pPr>
            <a:r>
              <a:rPr lang="en-US" sz="3600" dirty="0" smtClean="0"/>
              <a:t>Changes May be Required</a:t>
            </a:r>
          </a:p>
          <a:p>
            <a:pPr marL="114300" indent="0">
              <a:buNone/>
            </a:pPr>
            <a:endParaRPr lang="en-US" sz="1200" dirty="0" smtClean="0"/>
          </a:p>
          <a:p>
            <a:pPr>
              <a:buFont typeface="Wingdings" pitchFamily="2" charset="2"/>
              <a:buChar char="Ø"/>
            </a:pPr>
            <a:r>
              <a:rPr lang="en-US" sz="3600" dirty="0" smtClean="0"/>
              <a:t>Permitting Time</a:t>
            </a:r>
            <a:endParaRPr lang="en-US" sz="3600" dirty="0"/>
          </a:p>
        </p:txBody>
      </p:sp>
      <p:pic>
        <p:nvPicPr>
          <p:cNvPr id="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2710" y="5791200"/>
            <a:ext cx="117524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daltemus\AppData\Local\Microsoft\Windows\Temporary Internet Files\Content.Outlook\KMJHXP62\CR 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1" y="5638800"/>
            <a:ext cx="615632"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01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CONSTRUCTION BID AND CONTRACTOR SELECTION</a:t>
            </a:r>
            <a:endParaRPr lang="en-US" b="1" dirty="0"/>
          </a:p>
        </p:txBody>
      </p:sp>
      <p:sp>
        <p:nvSpPr>
          <p:cNvPr id="3" name="Content Placeholder 2"/>
          <p:cNvSpPr>
            <a:spLocks noGrp="1"/>
          </p:cNvSpPr>
          <p:nvPr>
            <p:ph idx="1"/>
          </p:nvPr>
        </p:nvSpPr>
        <p:spPr>
          <a:xfrm>
            <a:off x="457200" y="1905000"/>
            <a:ext cx="7620000" cy="4800600"/>
          </a:xfrm>
        </p:spPr>
        <p:txBody>
          <a:bodyPr>
            <a:normAutofit/>
          </a:bodyPr>
          <a:lstStyle/>
          <a:p>
            <a:pPr>
              <a:buFont typeface="Wingdings" pitchFamily="2" charset="2"/>
              <a:buChar char="Ø"/>
            </a:pPr>
            <a:r>
              <a:rPr lang="en-US" sz="3200" dirty="0" smtClean="0"/>
              <a:t>Contractors are Selected for the Bid</a:t>
            </a:r>
          </a:p>
          <a:p>
            <a:pPr marL="114300" indent="0">
              <a:buNone/>
            </a:pPr>
            <a:endParaRPr lang="en-US" sz="3200" dirty="0" smtClean="0"/>
          </a:p>
          <a:p>
            <a:pPr>
              <a:buFont typeface="Wingdings" pitchFamily="2" charset="2"/>
              <a:buChar char="Ø"/>
            </a:pPr>
            <a:r>
              <a:rPr lang="en-US" sz="3200" dirty="0" smtClean="0"/>
              <a:t>Bidding Process </a:t>
            </a:r>
          </a:p>
          <a:p>
            <a:pPr>
              <a:buFont typeface="Wingdings" pitchFamily="2" charset="2"/>
              <a:buChar char="Ø"/>
            </a:pPr>
            <a:endParaRPr lang="en-US" sz="3200" dirty="0"/>
          </a:p>
          <a:p>
            <a:pPr>
              <a:buFont typeface="Wingdings" pitchFamily="2" charset="2"/>
              <a:buChar char="Ø"/>
            </a:pPr>
            <a:r>
              <a:rPr lang="en-US" sz="3200" dirty="0" smtClean="0"/>
              <a:t>Comparative Analysis Grid</a:t>
            </a:r>
          </a:p>
          <a:p>
            <a:pPr>
              <a:buFont typeface="Wingdings" pitchFamily="2" charset="2"/>
              <a:buChar char="Ø"/>
            </a:pPr>
            <a:endParaRPr lang="en-US" sz="28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710" y="5791200"/>
            <a:ext cx="117524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daltemus\AppData\Local\Microsoft\Windows\Temporary Internet Files\Content.Outlook\KMJHXP62\CR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1" y="5638800"/>
            <a:ext cx="615632"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87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CONTRACTOR SELECTION</a:t>
            </a:r>
            <a:endParaRPr lang="en-US" b="1" dirty="0"/>
          </a:p>
        </p:txBody>
      </p:sp>
      <p:sp>
        <p:nvSpPr>
          <p:cNvPr id="3" name="Content Placeholder 2"/>
          <p:cNvSpPr>
            <a:spLocks noGrp="1"/>
          </p:cNvSpPr>
          <p:nvPr>
            <p:ph idx="1"/>
          </p:nvPr>
        </p:nvSpPr>
        <p:spPr>
          <a:xfrm>
            <a:off x="457200" y="1600200"/>
            <a:ext cx="7848600" cy="3733800"/>
          </a:xfrm>
        </p:spPr>
        <p:txBody>
          <a:bodyPr>
            <a:noAutofit/>
          </a:bodyPr>
          <a:lstStyle/>
          <a:p>
            <a:pPr>
              <a:buFont typeface="Wingdings" pitchFamily="2" charset="2"/>
              <a:buChar char="Ø"/>
            </a:pPr>
            <a:r>
              <a:rPr lang="en-US" sz="2400" dirty="0" smtClean="0"/>
              <a:t>Meet with the Contractor</a:t>
            </a:r>
          </a:p>
          <a:p>
            <a:pPr marL="114300" indent="0">
              <a:buNone/>
            </a:pPr>
            <a:endParaRPr lang="en-US" sz="1200" dirty="0" smtClean="0"/>
          </a:p>
          <a:p>
            <a:pPr>
              <a:buFont typeface="Wingdings" pitchFamily="2" charset="2"/>
              <a:buChar char="Ø"/>
            </a:pPr>
            <a:r>
              <a:rPr lang="en-US" sz="2400" dirty="0" smtClean="0"/>
              <a:t>Personnel</a:t>
            </a:r>
          </a:p>
          <a:p>
            <a:pPr marL="114300" indent="0">
              <a:buNone/>
            </a:pPr>
            <a:endParaRPr lang="en-US" sz="1200" dirty="0" smtClean="0"/>
          </a:p>
          <a:p>
            <a:pPr>
              <a:buFont typeface="Wingdings" pitchFamily="2" charset="2"/>
              <a:buChar char="Ø"/>
            </a:pPr>
            <a:r>
              <a:rPr lang="en-US" sz="2400" dirty="0" smtClean="0"/>
              <a:t> Overhead and Profit</a:t>
            </a:r>
          </a:p>
          <a:p>
            <a:pPr marL="114300" indent="0">
              <a:buNone/>
            </a:pPr>
            <a:endParaRPr lang="en-US" sz="1200" dirty="0" smtClean="0"/>
          </a:p>
          <a:p>
            <a:pPr>
              <a:buFont typeface="Wingdings" pitchFamily="2" charset="2"/>
              <a:buChar char="Ø"/>
            </a:pPr>
            <a:r>
              <a:rPr lang="en-US" sz="2400" dirty="0" smtClean="0"/>
              <a:t>The Schedule</a:t>
            </a:r>
          </a:p>
          <a:p>
            <a:pPr marL="114300" indent="0">
              <a:buNone/>
            </a:pPr>
            <a:endParaRPr lang="en-US" sz="1200" dirty="0" smtClean="0"/>
          </a:p>
          <a:p>
            <a:pPr>
              <a:buFont typeface="Wingdings" pitchFamily="2" charset="2"/>
              <a:buChar char="Ø"/>
            </a:pPr>
            <a:r>
              <a:rPr lang="en-US" sz="2400" dirty="0" smtClean="0"/>
              <a:t>Subcontractors</a:t>
            </a:r>
            <a:endParaRPr lang="en-US" sz="24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710" y="5791200"/>
            <a:ext cx="117524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daltemus\AppData\Local\Microsoft\Windows\Temporary Internet Files\Content.Outlook\KMJHXP62\CR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1" y="5638800"/>
            <a:ext cx="615632"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92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S:\General\20130219103455_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04645">
            <a:off x="4430331" y="3590149"/>
            <a:ext cx="3339144" cy="32282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2590800"/>
            <a:ext cx="760997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t>CONSTRUCTION CONTRACT</a:t>
            </a:r>
            <a:endParaRPr lang="en-US" b="1"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710" y="5791200"/>
            <a:ext cx="117524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daltemus\AppData\Local\Microsoft\Windows\Temporary Internet Files\Content.Outlook\KMJHXP62\CR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1" y="5638800"/>
            <a:ext cx="615632" cy="1066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7620000" cy="2971800"/>
          </a:xfrm>
        </p:spPr>
        <p:txBody>
          <a:bodyPr>
            <a:noAutofit/>
          </a:bodyPr>
          <a:lstStyle/>
          <a:p>
            <a:pPr>
              <a:buFont typeface="Wingdings" pitchFamily="2" charset="2"/>
              <a:buChar char="Ø"/>
            </a:pPr>
            <a:r>
              <a:rPr lang="en-US" sz="2800" dirty="0" smtClean="0"/>
              <a:t>Standard AIA Form or Custom Contract</a:t>
            </a:r>
          </a:p>
          <a:p>
            <a:pPr marL="114300" indent="0">
              <a:buNone/>
            </a:pPr>
            <a:endParaRPr lang="en-US" sz="1200" dirty="0" smtClean="0"/>
          </a:p>
          <a:p>
            <a:pPr marL="114300" indent="0">
              <a:buNone/>
            </a:pPr>
            <a:endParaRPr lang="en-US" sz="1200" dirty="0" smtClean="0"/>
          </a:p>
          <a:p>
            <a:pPr>
              <a:buNone/>
            </a:pPr>
            <a:r>
              <a:rPr lang="en-US" sz="2600" b="1" dirty="0" smtClean="0">
                <a:solidFill>
                  <a:schemeClr val="bg1"/>
                </a:solidFill>
              </a:rPr>
              <a:t>* Recommendation: Have the Contract Reviewed by a Lawyer with Experience in Construction Contracts</a:t>
            </a:r>
          </a:p>
          <a:p>
            <a:pPr marL="114300" indent="0">
              <a:buNone/>
            </a:pPr>
            <a:endParaRPr lang="en-US" sz="2800" dirty="0"/>
          </a:p>
        </p:txBody>
      </p:sp>
    </p:spTree>
    <p:extLst>
      <p:ext uri="{BB962C8B-B14F-4D97-AF65-F5344CB8AC3E}">
        <p14:creationId xmlns:p14="http://schemas.microsoft.com/office/powerpoint/2010/main" val="47678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 fill="hold"/>
                                        <p:tgtEl>
                                          <p:spTgt spid="1027"/>
                                        </p:tgtEl>
                                        <p:attrNameLst>
                                          <p:attrName>ppt_x</p:attrName>
                                        </p:attrNameLst>
                                      </p:cBhvr>
                                      <p:tavLst>
                                        <p:tav tm="0">
                                          <p:val>
                                            <p:strVal val="#ppt_x"/>
                                          </p:val>
                                        </p:tav>
                                        <p:tav tm="100000">
                                          <p:val>
                                            <p:strVal val="#ppt_x"/>
                                          </p:val>
                                        </p:tav>
                                      </p:tavLst>
                                    </p:anim>
                                    <p:anim calcmode="lin" valueType="num">
                                      <p:cBhvr additive="base">
                                        <p:cTn id="1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667000"/>
            <a:ext cx="7315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0" name="Picture 4" descr="http://www.briarwoodangusfarms.com/images/construction.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4226987"/>
            <a:ext cx="2514600" cy="244051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t>CONSTRUCTION</a:t>
            </a:r>
            <a:endParaRPr lang="en-US" b="1" dirty="0"/>
          </a:p>
        </p:txBody>
      </p:sp>
      <p:sp>
        <p:nvSpPr>
          <p:cNvPr id="3" name="Content Placeholder 2"/>
          <p:cNvSpPr>
            <a:spLocks noGrp="1"/>
          </p:cNvSpPr>
          <p:nvPr>
            <p:ph idx="1"/>
          </p:nvPr>
        </p:nvSpPr>
        <p:spPr>
          <a:xfrm>
            <a:off x="457200" y="1409700"/>
            <a:ext cx="7355510" cy="2514600"/>
          </a:xfrm>
          <a:noFill/>
        </p:spPr>
        <p:txBody>
          <a:bodyPr>
            <a:normAutofit fontScale="92500" lnSpcReduction="10000"/>
          </a:bodyPr>
          <a:lstStyle/>
          <a:p>
            <a:pPr>
              <a:buFont typeface="Wingdings" pitchFamily="2" charset="2"/>
              <a:buChar char="Ø"/>
            </a:pPr>
            <a:r>
              <a:rPr lang="en-US" sz="2400" dirty="0" smtClean="0"/>
              <a:t>Once Government Approvals and Permits are Obtained</a:t>
            </a:r>
          </a:p>
          <a:p>
            <a:pPr marL="114300" indent="0">
              <a:buNone/>
            </a:pPr>
            <a:endParaRPr lang="en-US" sz="1200" dirty="0" smtClean="0"/>
          </a:p>
          <a:p>
            <a:pPr>
              <a:buFont typeface="Wingdings" pitchFamily="2" charset="2"/>
              <a:buChar char="Ø"/>
            </a:pPr>
            <a:r>
              <a:rPr lang="en-US" sz="2400" dirty="0" smtClean="0"/>
              <a:t>Schedule</a:t>
            </a:r>
          </a:p>
          <a:p>
            <a:pPr marL="114300" indent="0">
              <a:buNone/>
            </a:pPr>
            <a:endParaRPr lang="en-US" sz="1600" dirty="0" smtClean="0"/>
          </a:p>
          <a:p>
            <a:pPr>
              <a:buNone/>
              <a:tabLst>
                <a:tab pos="342900" algn="l"/>
              </a:tabLst>
            </a:pPr>
            <a:r>
              <a:rPr lang="en-US" sz="2400" b="1" dirty="0" smtClean="0">
                <a:solidFill>
                  <a:schemeClr val="bg1"/>
                </a:solidFill>
              </a:rPr>
              <a:t>* </a:t>
            </a:r>
            <a:r>
              <a:rPr lang="en-US" sz="2800" b="1" dirty="0" smtClean="0">
                <a:solidFill>
                  <a:schemeClr val="bg1"/>
                </a:solidFill>
              </a:rPr>
              <a:t>Recommendation: Hire a Consultant to Oversee the Contractors Work and Their Adherence to Plans and Specifications.</a:t>
            </a:r>
          </a:p>
        </p:txBody>
      </p:sp>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710" y="5791200"/>
            <a:ext cx="117524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daltemus\AppData\Local\Microsoft\Windows\Temporary Internet Files\Content.Outlook\KMJHXP62\CR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1" y="5638800"/>
            <a:ext cx="615632"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4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PUNCH LIST</a:t>
            </a:r>
            <a:endParaRPr lang="en-US" b="1"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sz="2400" dirty="0" smtClean="0"/>
              <a:t>Substantial Completion</a:t>
            </a:r>
          </a:p>
          <a:p>
            <a:pPr marL="114300" indent="0">
              <a:buNone/>
            </a:pPr>
            <a:endParaRPr lang="en-US" sz="2400" dirty="0"/>
          </a:p>
          <a:p>
            <a:pPr>
              <a:buFont typeface="Wingdings" pitchFamily="2" charset="2"/>
              <a:buChar char="Ø"/>
            </a:pPr>
            <a:r>
              <a:rPr lang="en-US" sz="2400" dirty="0" smtClean="0"/>
              <a:t>The Last Draw</a:t>
            </a:r>
            <a:endParaRPr lang="en-US" sz="24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710" y="5791200"/>
            <a:ext cx="117524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daltemus\AppData\Local\Microsoft\Windows\Temporary Internet Files\Content.Outlook\KMJHXP62\CR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1" y="5638800"/>
            <a:ext cx="615632"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20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pencerinsurance.com/wp-content/uploads/2012/06/moving-van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9658" y="2362200"/>
            <a:ext cx="5950676" cy="39624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t>THE MOVE</a:t>
            </a:r>
            <a:endParaRPr lang="en-US" b="1" dirty="0"/>
          </a:p>
        </p:txBody>
      </p:sp>
      <p:sp>
        <p:nvSpPr>
          <p:cNvPr id="3" name="Content Placeholder 2"/>
          <p:cNvSpPr>
            <a:spLocks noGrp="1"/>
          </p:cNvSpPr>
          <p:nvPr>
            <p:ph idx="1"/>
          </p:nvPr>
        </p:nvSpPr>
        <p:spPr>
          <a:xfrm>
            <a:off x="457200" y="1447800"/>
            <a:ext cx="7620000" cy="4800600"/>
          </a:xfrm>
        </p:spPr>
        <p:txBody>
          <a:bodyPr>
            <a:normAutofit/>
          </a:bodyPr>
          <a:lstStyle/>
          <a:p>
            <a:pPr marL="114300" indent="0">
              <a:buNone/>
            </a:pPr>
            <a:r>
              <a:rPr lang="en-US" sz="2800" dirty="0" smtClean="0"/>
              <a:t>Requires Careful Planning and Coordination to Minimize Downtime and Avoid Major Glitches</a:t>
            </a:r>
            <a:endParaRPr lang="en-US" sz="2800" dirty="0"/>
          </a:p>
        </p:txBody>
      </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710" y="5791200"/>
            <a:ext cx="117524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daltemus\AppData\Local\Microsoft\Windows\Temporary Internet Files\Content.Outlook\KMJHXP62\CR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1" y="5638800"/>
            <a:ext cx="615632"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4142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t>Sound Complicated??</a:t>
            </a:r>
            <a:endParaRPr lang="en-US" b="1" cap="all" dirty="0"/>
          </a:p>
        </p:txBody>
      </p:sp>
      <p:sp>
        <p:nvSpPr>
          <p:cNvPr id="3" name="Content Placeholder 2"/>
          <p:cNvSpPr>
            <a:spLocks noGrp="1"/>
          </p:cNvSpPr>
          <p:nvPr>
            <p:ph idx="1"/>
          </p:nvPr>
        </p:nvSpPr>
        <p:spPr/>
        <p:txBody>
          <a:bodyPr/>
          <a:lstStyle/>
          <a:p>
            <a:pPr>
              <a:buFont typeface="Wingdings" pitchFamily="2" charset="2"/>
              <a:buChar char="Ø"/>
            </a:pPr>
            <a:r>
              <a:rPr lang="en-US" sz="2400" dirty="0" smtClean="0"/>
              <a:t>Are you ready to ‘Go it Alone’</a:t>
            </a:r>
          </a:p>
          <a:p>
            <a:pPr>
              <a:buFont typeface="Wingdings" pitchFamily="2" charset="2"/>
              <a:buChar char="Ø"/>
            </a:pPr>
            <a:endParaRPr lang="en-US" sz="1200" dirty="0"/>
          </a:p>
          <a:p>
            <a:pPr>
              <a:buFont typeface="Wingdings" pitchFamily="2" charset="2"/>
              <a:buChar char="Ø"/>
            </a:pPr>
            <a:r>
              <a:rPr lang="en-US" sz="2400" dirty="0" smtClean="0"/>
              <a:t>Commercial Leasing Agent</a:t>
            </a:r>
          </a:p>
          <a:p>
            <a:pPr lvl="1">
              <a:buFont typeface="Wingdings" pitchFamily="2" charset="2"/>
              <a:buChar char="Ø"/>
            </a:pPr>
            <a:r>
              <a:rPr lang="en-US" sz="2200" dirty="0" smtClean="0"/>
              <a:t>Information</a:t>
            </a:r>
          </a:p>
          <a:p>
            <a:pPr lvl="1">
              <a:buFont typeface="Wingdings" pitchFamily="2" charset="2"/>
              <a:buChar char="Ø"/>
            </a:pPr>
            <a:r>
              <a:rPr lang="en-US" sz="2200" dirty="0" smtClean="0"/>
              <a:t>Contracts</a:t>
            </a:r>
          </a:p>
          <a:p>
            <a:pPr lvl="1">
              <a:buFont typeface="Wingdings" pitchFamily="2" charset="2"/>
              <a:buChar char="Ø"/>
            </a:pPr>
            <a:r>
              <a:rPr lang="en-US" sz="2200" dirty="0" smtClean="0"/>
              <a:t>Negotiations</a:t>
            </a:r>
            <a:endParaRPr lang="en-US" sz="22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710" y="5791200"/>
            <a:ext cx="117524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daltemus\AppData\Local\Microsoft\Windows\Temporary Internet Files\Content.Outlook\KMJHXP62\CR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5638800"/>
            <a:ext cx="615632"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919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COMMERCIAL SPACE</a:t>
            </a:r>
            <a:endParaRPr lang="en-US" b="1"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sz="3200" dirty="0" smtClean="0"/>
              <a:t>Start a Business</a:t>
            </a:r>
          </a:p>
          <a:p>
            <a:pPr>
              <a:buFont typeface="Wingdings" pitchFamily="2" charset="2"/>
              <a:buChar char="Ø"/>
            </a:pPr>
            <a:endParaRPr lang="en-US" sz="3200" dirty="0"/>
          </a:p>
          <a:p>
            <a:pPr>
              <a:buFont typeface="Wingdings" pitchFamily="2" charset="2"/>
              <a:buChar char="Ø"/>
            </a:pPr>
            <a:r>
              <a:rPr lang="en-US" sz="3200" dirty="0" smtClean="0"/>
              <a:t>Expand or Relocate an Existing Business </a:t>
            </a:r>
          </a:p>
          <a:p>
            <a:pPr>
              <a:buFont typeface="Wingdings" pitchFamily="2" charset="2"/>
              <a:buChar char="Ø"/>
            </a:pPr>
            <a:endParaRPr lang="en-US" sz="3200" dirty="0"/>
          </a:p>
          <a:p>
            <a:pPr>
              <a:buFont typeface="Wingdings" pitchFamily="2" charset="2"/>
              <a:buChar char="Ø"/>
            </a:pPr>
            <a:r>
              <a:rPr lang="en-US" sz="3200" dirty="0" smtClean="0"/>
              <a:t>Space is Too Big or Too Small</a:t>
            </a:r>
          </a:p>
          <a:p>
            <a:pPr marL="114300" indent="0">
              <a:buNone/>
            </a:pPr>
            <a:endParaRPr lang="en-US" sz="28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710" y="5791200"/>
            <a:ext cx="117524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daltemus\AppData\Local\Microsoft\Windows\Temporary Internet Files\Content.Outlook\KMJHXP62\CR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1" y="5638800"/>
            <a:ext cx="615632"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949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2667000"/>
            <a:ext cx="2057400" cy="923330"/>
          </a:xfrm>
          <a:prstGeom prst="rect">
            <a:avLst/>
          </a:prstGeom>
          <a:noFill/>
        </p:spPr>
        <p:txBody>
          <a:bodyPr wrap="square" rtlCol="0">
            <a:spAutoFit/>
          </a:bodyPr>
          <a:lstStyle/>
          <a:p>
            <a:r>
              <a:rPr lang="en-US" sz="5400" dirty="0" smtClean="0"/>
              <a:t>Q &amp; A</a:t>
            </a:r>
            <a:endParaRPr lang="en-US" sz="5400"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710" y="5791200"/>
            <a:ext cx="117524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Users\daltemus\AppData\Local\Microsoft\Windows\Temporary Internet Files\Content.Outlook\KMJHXP62\CR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1" y="5638800"/>
            <a:ext cx="615632"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995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350" y="304800"/>
            <a:ext cx="8991600" cy="2593975"/>
          </a:xfrm>
        </p:spPr>
        <p:txBody>
          <a:bodyPr>
            <a:normAutofit/>
          </a:bodyPr>
          <a:lstStyle/>
          <a:p>
            <a:r>
              <a:rPr lang="en-US" sz="4000" b="1" dirty="0" smtClean="0"/>
              <a:t>NEGOTIATING A COMMERCIAL LEASE: </a:t>
            </a:r>
            <a:br>
              <a:rPr lang="en-US" sz="4000" b="1" dirty="0" smtClean="0"/>
            </a:br>
            <a:r>
              <a:rPr lang="en-US" sz="4000" b="1" dirty="0" smtClean="0"/>
              <a:t>An Insider’s Perspective</a:t>
            </a:r>
            <a:endParaRPr lang="en-US" sz="40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 y="4648200"/>
            <a:ext cx="2644308"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descr="Pictur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5916931"/>
            <a:ext cx="1604210" cy="76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182170" y="5574268"/>
            <a:ext cx="1352230" cy="338554"/>
          </a:xfrm>
          <a:prstGeom prst="rect">
            <a:avLst/>
          </a:prstGeom>
          <a:noFill/>
        </p:spPr>
        <p:txBody>
          <a:bodyPr wrap="none" rtlCol="0">
            <a:spAutoFit/>
          </a:bodyPr>
          <a:lstStyle/>
          <a:p>
            <a:r>
              <a:rPr lang="en-US" sz="1600" i="1" dirty="0" smtClean="0"/>
              <a:t>Sponsored by:</a:t>
            </a:r>
            <a:endParaRPr lang="en-US" sz="1600" i="1" dirty="0"/>
          </a:p>
        </p:txBody>
      </p:sp>
      <p:sp>
        <p:nvSpPr>
          <p:cNvPr id="4" name="Subtitle 3"/>
          <p:cNvSpPr>
            <a:spLocks noGrp="1"/>
          </p:cNvSpPr>
          <p:nvPr>
            <p:ph type="subTitle" idx="1"/>
          </p:nvPr>
        </p:nvSpPr>
        <p:spPr>
          <a:xfrm>
            <a:off x="0" y="3657600"/>
            <a:ext cx="9144000" cy="838200"/>
          </a:xfrm>
          <a:solidFill>
            <a:srgbClr val="FFC000"/>
          </a:solidFill>
        </p:spPr>
        <p:txBody>
          <a:bodyPr>
            <a:normAutofit fontScale="70000" lnSpcReduction="20000"/>
          </a:bodyPr>
          <a:lstStyle/>
          <a:p>
            <a:pPr algn="ctr"/>
            <a:endParaRPr lang="en-US" sz="1900" dirty="0" smtClean="0">
              <a:solidFill>
                <a:schemeClr val="bg1"/>
              </a:solidFill>
            </a:endParaRPr>
          </a:p>
          <a:p>
            <a:pPr algn="ctr"/>
            <a:r>
              <a:rPr lang="en-US" sz="5100" dirty="0" smtClean="0">
                <a:solidFill>
                  <a:schemeClr val="tx1"/>
                </a:solidFill>
              </a:rPr>
              <a:t>Thank You For Attending</a:t>
            </a:r>
            <a:endParaRPr lang="en-US" sz="5100" dirty="0">
              <a:solidFill>
                <a:schemeClr val="tx1"/>
              </a:solidFill>
            </a:endParaRPr>
          </a:p>
        </p:txBody>
      </p:sp>
      <p:pic>
        <p:nvPicPr>
          <p:cNvPr id="8" name="Picture 2" descr="C:\Users\daltemus\AppData\Local\Microsoft\Windows\Temporary Internet Files\Content.Outlook\KMJHXP62\CR 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2992706"/>
            <a:ext cx="1219200" cy="211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29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75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COMMERCIAL SPACE</a:t>
            </a:r>
            <a:endParaRPr lang="en-US" b="1"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dirty="0" smtClean="0"/>
              <a:t>Office</a:t>
            </a:r>
          </a:p>
          <a:p>
            <a:pPr>
              <a:buFont typeface="Wingdings" pitchFamily="2" charset="2"/>
              <a:buChar char="Ø"/>
            </a:pPr>
            <a:endParaRPr lang="en-US" sz="2800" dirty="0"/>
          </a:p>
          <a:p>
            <a:pPr>
              <a:buFont typeface="Wingdings" pitchFamily="2" charset="2"/>
              <a:buChar char="Ø"/>
            </a:pPr>
            <a:r>
              <a:rPr lang="en-US" sz="2800" dirty="0" smtClean="0"/>
              <a:t>Retail</a:t>
            </a:r>
          </a:p>
          <a:p>
            <a:pPr>
              <a:buFont typeface="Wingdings" pitchFamily="2" charset="2"/>
              <a:buChar char="Ø"/>
            </a:pPr>
            <a:endParaRPr lang="en-US" sz="2800" dirty="0"/>
          </a:p>
          <a:p>
            <a:pPr>
              <a:buFont typeface="Wingdings" pitchFamily="2" charset="2"/>
              <a:buChar char="Ø"/>
            </a:pPr>
            <a:r>
              <a:rPr lang="en-US" sz="2800" dirty="0" smtClean="0"/>
              <a:t>Medical </a:t>
            </a:r>
          </a:p>
          <a:p>
            <a:pPr>
              <a:buFont typeface="Wingdings" pitchFamily="2" charset="2"/>
              <a:buChar char="Ø"/>
            </a:pPr>
            <a:endParaRPr lang="en-US" sz="2800" dirty="0"/>
          </a:p>
          <a:p>
            <a:pPr>
              <a:buFont typeface="Wingdings" pitchFamily="2" charset="2"/>
              <a:buChar char="Ø"/>
            </a:pPr>
            <a:r>
              <a:rPr lang="en-US" sz="2800" dirty="0" smtClean="0"/>
              <a:t>Industrial</a:t>
            </a:r>
            <a:endParaRPr lang="en-US" sz="28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710" y="5791200"/>
            <a:ext cx="117524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C:\Users\daltemus\AppData\Local\Microsoft\Windows\Temporary Internet Files\Content.Outlook\KMJHXP62\CR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1" y="5638800"/>
            <a:ext cx="615632"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230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153400" cy="1143000"/>
          </a:xfrm>
        </p:spPr>
        <p:txBody>
          <a:bodyPr/>
          <a:lstStyle/>
          <a:p>
            <a:r>
              <a:rPr lang="en-US" sz="4000" b="1" dirty="0"/>
              <a:t>WHAT ARE </a:t>
            </a:r>
            <a:r>
              <a:rPr lang="en-US" sz="4000" b="1" dirty="0" smtClean="0"/>
              <a:t>YOUR REQUIREMENTS</a:t>
            </a:r>
            <a:r>
              <a:rPr lang="en-US" sz="4000" b="1" dirty="0"/>
              <a:t>?</a:t>
            </a:r>
            <a:endParaRPr lang="en-US" sz="4000" dirty="0"/>
          </a:p>
        </p:txBody>
      </p:sp>
      <p:sp>
        <p:nvSpPr>
          <p:cNvPr id="3" name="Content Placeholder 2"/>
          <p:cNvSpPr>
            <a:spLocks noGrp="1"/>
          </p:cNvSpPr>
          <p:nvPr>
            <p:ph sz="half" idx="1"/>
          </p:nvPr>
        </p:nvSpPr>
        <p:spPr>
          <a:xfrm>
            <a:off x="457200" y="1581912"/>
            <a:ext cx="3657600" cy="4590288"/>
          </a:xfrm>
        </p:spPr>
        <p:txBody>
          <a:bodyPr/>
          <a:lstStyle/>
          <a:p>
            <a:pPr>
              <a:lnSpc>
                <a:spcPct val="118000"/>
              </a:lnSpc>
              <a:buFont typeface="Wingdings" pitchFamily="2" charset="2"/>
              <a:buChar char="Ø"/>
            </a:pPr>
            <a:r>
              <a:rPr lang="en-US" dirty="0"/>
              <a:t>Square Footage</a:t>
            </a:r>
          </a:p>
          <a:p>
            <a:pPr>
              <a:lnSpc>
                <a:spcPct val="118000"/>
              </a:lnSpc>
              <a:buFont typeface="Wingdings" pitchFamily="2" charset="2"/>
              <a:buChar char="Ø"/>
            </a:pPr>
            <a:r>
              <a:rPr lang="en-US" dirty="0"/>
              <a:t>Preferred Location</a:t>
            </a:r>
          </a:p>
          <a:p>
            <a:pPr>
              <a:lnSpc>
                <a:spcPct val="118000"/>
              </a:lnSpc>
              <a:buFont typeface="Wingdings" pitchFamily="2" charset="2"/>
              <a:buChar char="Ø"/>
            </a:pPr>
            <a:r>
              <a:rPr lang="en-US" dirty="0"/>
              <a:t>Ceiling Heights</a:t>
            </a:r>
          </a:p>
          <a:p>
            <a:pPr>
              <a:lnSpc>
                <a:spcPct val="118000"/>
              </a:lnSpc>
              <a:buFont typeface="Wingdings" pitchFamily="2" charset="2"/>
              <a:buChar char="Ø"/>
            </a:pPr>
            <a:r>
              <a:rPr lang="en-US" dirty="0"/>
              <a:t>Loading Docks</a:t>
            </a:r>
          </a:p>
          <a:p>
            <a:pPr>
              <a:lnSpc>
                <a:spcPct val="118000"/>
              </a:lnSpc>
              <a:buFont typeface="Wingdings" pitchFamily="2" charset="2"/>
              <a:buChar char="Ø"/>
            </a:pPr>
            <a:r>
              <a:rPr lang="en-US" dirty="0"/>
              <a:t>Drive in Doors</a:t>
            </a:r>
          </a:p>
          <a:p>
            <a:pPr>
              <a:lnSpc>
                <a:spcPct val="118000"/>
              </a:lnSpc>
              <a:buFont typeface="Wingdings" pitchFamily="2" charset="2"/>
              <a:buChar char="Ø"/>
            </a:pPr>
            <a:r>
              <a:rPr lang="en-US" dirty="0" smtClean="0"/>
              <a:t>Plumbing</a:t>
            </a:r>
            <a:endParaRPr lang="en-US" dirty="0"/>
          </a:p>
        </p:txBody>
      </p:sp>
      <p:sp>
        <p:nvSpPr>
          <p:cNvPr id="4" name="Content Placeholder 3"/>
          <p:cNvSpPr>
            <a:spLocks noGrp="1"/>
          </p:cNvSpPr>
          <p:nvPr>
            <p:ph sz="half" idx="2"/>
          </p:nvPr>
        </p:nvSpPr>
        <p:spPr>
          <a:xfrm>
            <a:off x="4419600" y="1581912"/>
            <a:ext cx="3657600" cy="4590288"/>
          </a:xfrm>
        </p:spPr>
        <p:txBody>
          <a:bodyPr/>
          <a:lstStyle/>
          <a:p>
            <a:pPr>
              <a:lnSpc>
                <a:spcPct val="118000"/>
              </a:lnSpc>
              <a:buFont typeface="Wingdings" pitchFamily="2" charset="2"/>
              <a:buChar char="Ø"/>
            </a:pPr>
            <a:r>
              <a:rPr lang="en-US" dirty="0"/>
              <a:t>Medical </a:t>
            </a:r>
          </a:p>
          <a:p>
            <a:pPr>
              <a:lnSpc>
                <a:spcPct val="118000"/>
              </a:lnSpc>
              <a:buFont typeface="Wingdings" pitchFamily="2" charset="2"/>
              <a:buChar char="Ø"/>
            </a:pPr>
            <a:r>
              <a:rPr lang="en-US" dirty="0"/>
              <a:t>Electrical</a:t>
            </a:r>
          </a:p>
          <a:p>
            <a:pPr>
              <a:lnSpc>
                <a:spcPct val="118000"/>
              </a:lnSpc>
              <a:buFont typeface="Wingdings" pitchFamily="2" charset="2"/>
              <a:buChar char="Ø"/>
            </a:pPr>
            <a:r>
              <a:rPr lang="en-US" dirty="0"/>
              <a:t>Industrial/Restaurant</a:t>
            </a:r>
          </a:p>
          <a:p>
            <a:pPr>
              <a:lnSpc>
                <a:spcPct val="118000"/>
              </a:lnSpc>
              <a:buFont typeface="Wingdings" pitchFamily="2" charset="2"/>
              <a:buChar char="Ø"/>
            </a:pPr>
            <a:r>
              <a:rPr lang="en-US" dirty="0"/>
              <a:t>Security</a:t>
            </a:r>
          </a:p>
          <a:p>
            <a:pPr>
              <a:lnSpc>
                <a:spcPct val="118000"/>
              </a:lnSpc>
              <a:buFont typeface="Wingdings" pitchFamily="2" charset="2"/>
              <a:buChar char="Ø"/>
            </a:pPr>
            <a:r>
              <a:rPr lang="en-US" dirty="0"/>
              <a:t>Government</a:t>
            </a:r>
          </a:p>
          <a:p>
            <a:pPr>
              <a:lnSpc>
                <a:spcPct val="118000"/>
              </a:lnSpc>
              <a:buFont typeface="Wingdings" pitchFamily="2" charset="2"/>
              <a:buChar char="Ø"/>
            </a:pPr>
            <a:r>
              <a:rPr lang="en-US" dirty="0"/>
              <a:t>Contractor</a:t>
            </a:r>
          </a:p>
          <a:p>
            <a:pPr>
              <a:buFont typeface="Wingdings" pitchFamily="2" charset="2"/>
              <a:buChar char="Ø"/>
            </a:pP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710" y="5791200"/>
            <a:ext cx="117524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daltemus\AppData\Local\Microsoft\Windows\Temporary Internet Files\Content.Outlook\KMJHXP62\CR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1" y="5638800"/>
            <a:ext cx="615632"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5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2" presetClass="entr" presetSubtype="4" fill="hold" grpId="0" nodeType="afterEffect">
                                  <p:stCondLst>
                                    <p:cond delay="10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000"/>
                            </p:stCondLst>
                            <p:childTnLst>
                              <p:par>
                                <p:cTn id="25" presetID="2" presetClass="entr" presetSubtype="4" fill="hold" grpId="0" nodeType="afterEffect">
                                  <p:stCondLst>
                                    <p:cond delay="1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6500"/>
                            </p:stCondLst>
                            <p:childTnLst>
                              <p:par>
                                <p:cTn id="30" presetID="2" presetClass="entr" presetSubtype="4" fill="hold" grpId="0" nodeType="afterEffect">
                                  <p:stCondLst>
                                    <p:cond delay="100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8000"/>
                            </p:stCondLst>
                            <p:childTnLst>
                              <p:par>
                                <p:cTn id="35" presetID="2" presetClass="entr" presetSubtype="4" fill="hold" grpId="0" nodeType="afterEffect">
                                  <p:stCondLst>
                                    <p:cond delay="100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9500"/>
                            </p:stCondLst>
                            <p:childTnLst>
                              <p:par>
                                <p:cTn id="40" presetID="2" presetClass="entr" presetSubtype="4" fill="hold" grpId="0" nodeType="afterEffect">
                                  <p:stCondLst>
                                    <p:cond delay="1000"/>
                                  </p:stCondLst>
                                  <p:childTnLst>
                                    <p:set>
                                      <p:cBhvr>
                                        <p:cTn id="41" dur="1" fill="hold">
                                          <p:stCondLst>
                                            <p:cond delay="0"/>
                                          </p:stCondLst>
                                        </p:cTn>
                                        <p:tgtEl>
                                          <p:spTgt spid="4">
                                            <p:txEl>
                                              <p:pRg st="1" end="1"/>
                                            </p:txEl>
                                          </p:spTgt>
                                        </p:tgtEl>
                                        <p:attrNameLst>
                                          <p:attrName>style.visibility</p:attrName>
                                        </p:attrNameLst>
                                      </p:cBhvr>
                                      <p:to>
                                        <p:strVal val="visible"/>
                                      </p:to>
                                    </p:set>
                                    <p:anim calcmode="lin" valueType="num">
                                      <p:cBhvr additive="base">
                                        <p:cTn id="4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1000"/>
                            </p:stCondLst>
                            <p:childTnLst>
                              <p:par>
                                <p:cTn id="45" presetID="2" presetClass="entr" presetSubtype="4" fill="hold" grpId="0" nodeType="afterEffect">
                                  <p:stCondLst>
                                    <p:cond delay="1000"/>
                                  </p:stCondLst>
                                  <p:childTnLst>
                                    <p:set>
                                      <p:cBhvr>
                                        <p:cTn id="46" dur="1" fill="hold">
                                          <p:stCondLst>
                                            <p:cond delay="0"/>
                                          </p:stCondLst>
                                        </p:cTn>
                                        <p:tgtEl>
                                          <p:spTgt spid="4">
                                            <p:txEl>
                                              <p:pRg st="2" end="2"/>
                                            </p:txEl>
                                          </p:spTgt>
                                        </p:tgtEl>
                                        <p:attrNameLst>
                                          <p:attrName>style.visibility</p:attrName>
                                        </p:attrNameLst>
                                      </p:cBhvr>
                                      <p:to>
                                        <p:strVal val="visible"/>
                                      </p:to>
                                    </p:set>
                                    <p:anim calcmode="lin" valueType="num">
                                      <p:cBhvr additive="base">
                                        <p:cTn id="4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49" fill="hold">
                            <p:stCondLst>
                              <p:cond delay="12500"/>
                            </p:stCondLst>
                            <p:childTnLst>
                              <p:par>
                                <p:cTn id="50" presetID="2" presetClass="entr" presetSubtype="4" fill="hold" grpId="0" nodeType="afterEffect">
                                  <p:stCondLst>
                                    <p:cond delay="1000"/>
                                  </p:stCondLst>
                                  <p:childTnLst>
                                    <p:set>
                                      <p:cBhvr>
                                        <p:cTn id="51" dur="1" fill="hold">
                                          <p:stCondLst>
                                            <p:cond delay="0"/>
                                          </p:stCondLst>
                                        </p:cTn>
                                        <p:tgtEl>
                                          <p:spTgt spid="4">
                                            <p:txEl>
                                              <p:pRg st="3" end="3"/>
                                            </p:txEl>
                                          </p:spTgt>
                                        </p:tgtEl>
                                        <p:attrNameLst>
                                          <p:attrName>style.visibility</p:attrName>
                                        </p:attrNameLst>
                                      </p:cBhvr>
                                      <p:to>
                                        <p:strVal val="visible"/>
                                      </p:to>
                                    </p:set>
                                    <p:anim calcmode="lin" valueType="num">
                                      <p:cBhvr additive="base">
                                        <p:cTn id="5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4000"/>
                            </p:stCondLst>
                            <p:childTnLst>
                              <p:par>
                                <p:cTn id="55" presetID="2" presetClass="entr" presetSubtype="4" fill="hold" grpId="0" nodeType="afterEffect">
                                  <p:stCondLst>
                                    <p:cond delay="1000"/>
                                  </p:stCondLst>
                                  <p:childTnLst>
                                    <p:set>
                                      <p:cBhvr>
                                        <p:cTn id="56" dur="1" fill="hold">
                                          <p:stCondLst>
                                            <p:cond delay="0"/>
                                          </p:stCondLst>
                                        </p:cTn>
                                        <p:tgtEl>
                                          <p:spTgt spid="4">
                                            <p:txEl>
                                              <p:pRg st="4" end="4"/>
                                            </p:txEl>
                                          </p:spTgt>
                                        </p:tgtEl>
                                        <p:attrNameLst>
                                          <p:attrName>style.visibility</p:attrName>
                                        </p:attrNameLst>
                                      </p:cBhvr>
                                      <p:to>
                                        <p:strVal val="visible"/>
                                      </p:to>
                                    </p:set>
                                    <p:anim calcmode="lin" valueType="num">
                                      <p:cBhvr additive="base">
                                        <p:cTn id="5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5500"/>
                            </p:stCondLst>
                            <p:childTnLst>
                              <p:par>
                                <p:cTn id="60" presetID="2" presetClass="entr" presetSubtype="4" fill="hold" grpId="0" nodeType="afterEffect">
                                  <p:stCondLst>
                                    <p:cond delay="1000"/>
                                  </p:stCondLst>
                                  <p:childTnLst>
                                    <p:set>
                                      <p:cBhvr>
                                        <p:cTn id="61" dur="1" fill="hold">
                                          <p:stCondLst>
                                            <p:cond delay="0"/>
                                          </p:stCondLst>
                                        </p:cTn>
                                        <p:tgtEl>
                                          <p:spTgt spid="4">
                                            <p:txEl>
                                              <p:pRg st="5" end="5"/>
                                            </p:txEl>
                                          </p:spTgt>
                                        </p:tgtEl>
                                        <p:attrNameLst>
                                          <p:attrName>style.visibility</p:attrName>
                                        </p:attrNameLst>
                                      </p:cBhvr>
                                      <p:to>
                                        <p:strVal val="visible"/>
                                      </p:to>
                                    </p:set>
                                    <p:anim calcmode="lin" valueType="num">
                                      <p:cBhvr additive="base">
                                        <p:cTn id="6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PREPARE A CRITICAL PATH</a:t>
            </a:r>
          </a:p>
        </p:txBody>
      </p:sp>
      <p:sp>
        <p:nvSpPr>
          <p:cNvPr id="3" name="Content Placeholder 2"/>
          <p:cNvSpPr>
            <a:spLocks noGrp="1"/>
          </p:cNvSpPr>
          <p:nvPr>
            <p:ph idx="1"/>
          </p:nvPr>
        </p:nvSpPr>
        <p:spPr>
          <a:xfrm>
            <a:off x="609600" y="1600200"/>
            <a:ext cx="8001000" cy="4800600"/>
          </a:xfrm>
        </p:spPr>
        <p:txBody>
          <a:bodyPr>
            <a:normAutofit/>
          </a:bodyPr>
          <a:lstStyle/>
          <a:p>
            <a:pPr>
              <a:buFont typeface="Wingdings" pitchFamily="2" charset="2"/>
              <a:buChar char="Ø"/>
            </a:pPr>
            <a:r>
              <a:rPr lang="en-US" sz="3200" dirty="0" smtClean="0"/>
              <a:t>Search</a:t>
            </a:r>
          </a:p>
          <a:p>
            <a:pPr>
              <a:buFont typeface="Wingdings" pitchFamily="2" charset="2"/>
              <a:buChar char="Ø"/>
            </a:pPr>
            <a:r>
              <a:rPr lang="en-US" sz="3200" dirty="0" smtClean="0"/>
              <a:t>Lease Negotiations</a:t>
            </a:r>
          </a:p>
          <a:p>
            <a:pPr>
              <a:buFont typeface="Wingdings" pitchFamily="2" charset="2"/>
              <a:buChar char="Ø"/>
            </a:pPr>
            <a:r>
              <a:rPr lang="en-US" sz="3200" dirty="0" smtClean="0"/>
              <a:t>Design</a:t>
            </a:r>
          </a:p>
          <a:p>
            <a:pPr>
              <a:buFont typeface="Wingdings" pitchFamily="2" charset="2"/>
              <a:buChar char="Ø"/>
            </a:pPr>
            <a:r>
              <a:rPr lang="en-US" sz="3200" dirty="0" smtClean="0"/>
              <a:t>Construction</a:t>
            </a:r>
          </a:p>
          <a:p>
            <a:pPr>
              <a:buFont typeface="Wingdings" pitchFamily="2" charset="2"/>
              <a:buChar char="Ø"/>
            </a:pPr>
            <a:r>
              <a:rPr lang="en-US" sz="3200" dirty="0" smtClean="0"/>
              <a:t>Permitting</a:t>
            </a:r>
          </a:p>
          <a:p>
            <a:pPr>
              <a:buFont typeface="Wingdings" pitchFamily="2" charset="2"/>
              <a:buChar char="Ø"/>
            </a:pPr>
            <a:r>
              <a:rPr lang="en-US" sz="3200" dirty="0" smtClean="0"/>
              <a:t>Moving</a:t>
            </a:r>
          </a:p>
          <a:p>
            <a:pPr>
              <a:buFont typeface="Wingdings" pitchFamily="2" charset="2"/>
              <a:buChar char="Ø"/>
            </a:pPr>
            <a:r>
              <a:rPr lang="en-US" sz="3200" dirty="0" smtClean="0"/>
              <a:t>Timing </a:t>
            </a:r>
            <a:r>
              <a:rPr lang="en-US" sz="3200" dirty="0"/>
              <a:t>– </a:t>
            </a:r>
            <a:r>
              <a:rPr lang="en-US" dirty="0"/>
              <a:t>avoid paying double rent and/or </a:t>
            </a:r>
            <a:r>
              <a:rPr lang="en-US" dirty="0" smtClean="0"/>
              <a:t>holdover rents</a:t>
            </a:r>
            <a:endParaRPr lang="en-US" dirty="0"/>
          </a:p>
          <a:p>
            <a:pPr>
              <a:buFont typeface="Wingdings" pitchFamily="2" charset="2"/>
              <a:buChar char="Ø"/>
            </a:pP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710" y="5791200"/>
            <a:ext cx="117524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daltemus\AppData\Local\Microsoft\Windows\Temporary Internet Files\Content.Outlook\KMJHXP62\CR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1" y="5638800"/>
            <a:ext cx="615632"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72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SEARCH</a:t>
            </a:r>
            <a:endParaRPr lang="en-US" b="1" dirty="0"/>
          </a:p>
        </p:txBody>
      </p:sp>
      <p:sp>
        <p:nvSpPr>
          <p:cNvPr id="3" name="Content Placeholder 2"/>
          <p:cNvSpPr>
            <a:spLocks noGrp="1"/>
          </p:cNvSpPr>
          <p:nvPr>
            <p:ph idx="1"/>
          </p:nvPr>
        </p:nvSpPr>
        <p:spPr/>
        <p:txBody>
          <a:bodyPr/>
          <a:lstStyle/>
          <a:p>
            <a:pPr>
              <a:buFont typeface="Wingdings" pitchFamily="2" charset="2"/>
              <a:buChar char="Ø"/>
            </a:pPr>
            <a:r>
              <a:rPr lang="en-US" sz="3200" dirty="0" smtClean="0"/>
              <a:t>Allow Time</a:t>
            </a:r>
          </a:p>
          <a:p>
            <a:pPr>
              <a:buFont typeface="Wingdings" pitchFamily="2" charset="2"/>
              <a:buChar char="Ø"/>
            </a:pPr>
            <a:endParaRPr lang="en-US" sz="2400" dirty="0"/>
          </a:p>
          <a:p>
            <a:pPr>
              <a:buFont typeface="Wingdings" pitchFamily="2" charset="2"/>
              <a:buChar char="Ø"/>
            </a:pPr>
            <a:r>
              <a:rPr lang="en-US" sz="3200" dirty="0" smtClean="0"/>
              <a:t>Spend Time  </a:t>
            </a:r>
            <a:r>
              <a:rPr lang="en-US" sz="2400" dirty="0"/>
              <a:t>	</a:t>
            </a:r>
            <a:r>
              <a:rPr lang="en-US" dirty="0"/>
              <a:t>	</a:t>
            </a:r>
          </a:p>
          <a:p>
            <a:pPr marL="411480" lvl="1" indent="0">
              <a:buNone/>
            </a:pP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710" y="5791200"/>
            <a:ext cx="117524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daltemus\AppData\Local\Microsoft\Windows\Temporary Internet Files\Content.Outlook\KMJHXP62\CR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1" y="5638800"/>
            <a:ext cx="615632"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94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PBK.local\Shared Folders\ScannedDocs\General\20130219104551_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830887">
            <a:off x="4392687" y="3835469"/>
            <a:ext cx="2819241" cy="32604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t>SELECTION</a:t>
            </a:r>
            <a:endParaRPr lang="en-US" b="1"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dirty="0" smtClean="0"/>
              <a:t>Obtain Letters of Intent (LOI)</a:t>
            </a:r>
          </a:p>
          <a:p>
            <a:pPr marL="114300" indent="0">
              <a:buNone/>
            </a:pPr>
            <a:endParaRPr lang="en-US" sz="2800" dirty="0" smtClean="0"/>
          </a:p>
          <a:p>
            <a:pPr>
              <a:buFont typeface="Wingdings" pitchFamily="2" charset="2"/>
              <a:buChar char="Ø"/>
            </a:pPr>
            <a:r>
              <a:rPr lang="en-US" sz="2800" dirty="0" smtClean="0"/>
              <a:t>Narrow Choices (3-4 if possible)</a:t>
            </a:r>
          </a:p>
          <a:p>
            <a:pPr marL="114300" indent="0">
              <a:buNone/>
            </a:pPr>
            <a:endParaRPr lang="en-US" sz="2800" dirty="0" smtClean="0"/>
          </a:p>
          <a:p>
            <a:pPr marL="400050" indent="-285750">
              <a:buFont typeface="Wingdings" pitchFamily="2" charset="2"/>
              <a:buChar char="Ø"/>
            </a:pPr>
            <a:r>
              <a:rPr lang="en-US" sz="2800" dirty="0" smtClean="0"/>
              <a:t>Prepare a Grid for a Comparative Analysis and Ease of Review</a:t>
            </a:r>
            <a:endParaRPr lang="en-US" sz="2800"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710" y="5791200"/>
            <a:ext cx="117524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daltemus\AppData\Local\Microsoft\Windows\Temporary Internet Files\Content.Outlook\KMJHXP62\CR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1" y="5638800"/>
            <a:ext cx="615632"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61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75333668"/>
              </p:ext>
            </p:extLst>
          </p:nvPr>
        </p:nvGraphicFramePr>
        <p:xfrm>
          <a:off x="990600" y="1066800"/>
          <a:ext cx="6762888" cy="5180851"/>
        </p:xfrm>
        <a:graphic>
          <a:graphicData uri="http://schemas.openxmlformats.org/drawingml/2006/table">
            <a:tbl>
              <a:tblPr firstRow="1" firstCol="1" lastRow="1" lastCol="1" bandRow="1" bandCol="1">
                <a:tableStyleId>{5C22544A-7EE6-4342-B048-85BDC9FD1C3A}</a:tableStyleId>
              </a:tblPr>
              <a:tblGrid>
                <a:gridCol w="2147922"/>
                <a:gridCol w="1538322"/>
                <a:gridCol w="1538322"/>
                <a:gridCol w="1538322"/>
              </a:tblGrid>
              <a:tr h="185784">
                <a:tc>
                  <a:txBody>
                    <a:bodyPr/>
                    <a:lstStyle/>
                    <a:p>
                      <a:pPr marL="0" marR="0">
                        <a:spcBef>
                          <a:spcPts val="0"/>
                        </a:spcBef>
                        <a:spcAft>
                          <a:spcPts val="0"/>
                        </a:spcAft>
                      </a:pP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solidFill>
                            <a:schemeClr val="tx1"/>
                          </a:solidFill>
                          <a:effectLst/>
                          <a:latin typeface="Times New Roman"/>
                          <a:ea typeface="Times New Roman"/>
                        </a:rPr>
                        <a:t>Site A</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solidFill>
                            <a:schemeClr val="tx1"/>
                          </a:solidFill>
                          <a:effectLst/>
                          <a:latin typeface="Times New Roman"/>
                          <a:ea typeface="Times New Roman"/>
                        </a:rPr>
                        <a:t>Site B</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dirty="0" smtClean="0">
                          <a:solidFill>
                            <a:schemeClr val="tx1"/>
                          </a:solidFill>
                          <a:effectLst/>
                          <a:latin typeface="Times New Roman"/>
                          <a:ea typeface="Times New Roman"/>
                        </a:rPr>
                        <a:t>Site</a:t>
                      </a:r>
                      <a:r>
                        <a:rPr lang="en-US" sz="1000" baseline="0" dirty="0" smtClean="0">
                          <a:solidFill>
                            <a:schemeClr val="tx1"/>
                          </a:solidFill>
                          <a:effectLst/>
                          <a:latin typeface="Times New Roman"/>
                          <a:ea typeface="Times New Roman"/>
                        </a:rPr>
                        <a:t> C</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784">
                <a:tc>
                  <a:txBody>
                    <a:bodyPr/>
                    <a:lstStyle/>
                    <a:p>
                      <a:pPr marL="0" marR="0">
                        <a:spcBef>
                          <a:spcPts val="0"/>
                        </a:spcBef>
                        <a:spcAft>
                          <a:spcPts val="0"/>
                        </a:spcAft>
                      </a:pPr>
                      <a:r>
                        <a:rPr lang="en-US" sz="1100" dirty="0">
                          <a:solidFill>
                            <a:schemeClr val="tx1"/>
                          </a:solidFill>
                          <a:effectLst/>
                        </a:rPr>
                        <a:t>SQUARE FEET</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3000</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2500</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3200</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784">
                <a:tc>
                  <a:txBody>
                    <a:bodyPr/>
                    <a:lstStyle/>
                    <a:p>
                      <a:pPr marL="0" marR="0" algn="ctr">
                        <a:spcBef>
                          <a:spcPts val="0"/>
                        </a:spcBef>
                        <a:spcAft>
                          <a:spcPts val="0"/>
                        </a:spcAft>
                      </a:pPr>
                      <a:r>
                        <a:rPr lang="en-US" sz="1100" dirty="0">
                          <a:solidFill>
                            <a:schemeClr val="tx1"/>
                          </a:solidFill>
                          <a:effectLst/>
                        </a:rPr>
                        <a:t>PRICE PER SQ</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$25</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$27</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0" dirty="0">
                          <a:solidFill>
                            <a:schemeClr val="tx1"/>
                          </a:solidFill>
                          <a:effectLst/>
                        </a:rPr>
                        <a:t>$31</a:t>
                      </a:r>
                      <a:endParaRPr lang="en-US" sz="1000" b="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784">
                <a:tc>
                  <a:txBody>
                    <a:bodyPr/>
                    <a:lstStyle/>
                    <a:p>
                      <a:pPr marL="0" marR="0" algn="ctr">
                        <a:spcBef>
                          <a:spcPts val="0"/>
                        </a:spcBef>
                        <a:spcAft>
                          <a:spcPts val="0"/>
                        </a:spcAft>
                      </a:pPr>
                      <a:r>
                        <a:rPr lang="en-US" sz="1100" dirty="0">
                          <a:solidFill>
                            <a:schemeClr val="tx1"/>
                          </a:solidFill>
                          <a:effectLst/>
                        </a:rPr>
                        <a:t>ANNUAL BASE</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$75,000</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$67,500</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0" dirty="0">
                          <a:solidFill>
                            <a:schemeClr val="tx1"/>
                          </a:solidFill>
                          <a:effectLst/>
                        </a:rPr>
                        <a:t>$99,200</a:t>
                      </a:r>
                      <a:endParaRPr lang="en-US" sz="1000" b="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784">
                <a:tc>
                  <a:txBody>
                    <a:bodyPr/>
                    <a:lstStyle/>
                    <a:p>
                      <a:pPr marL="0" marR="0" algn="ctr">
                        <a:spcBef>
                          <a:spcPts val="0"/>
                        </a:spcBef>
                        <a:spcAft>
                          <a:spcPts val="0"/>
                        </a:spcAft>
                      </a:pPr>
                      <a:r>
                        <a:rPr lang="en-US" sz="1100" dirty="0">
                          <a:solidFill>
                            <a:schemeClr val="tx1"/>
                          </a:solidFill>
                          <a:effectLst/>
                        </a:rPr>
                        <a:t>CEILING HEIGHT</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8’</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9’</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0" dirty="0">
                          <a:solidFill>
                            <a:schemeClr val="tx1"/>
                          </a:solidFill>
                          <a:effectLst/>
                        </a:rPr>
                        <a:t>8.5’</a:t>
                      </a:r>
                      <a:endParaRPr lang="en-US" sz="1000" b="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784">
                <a:tc>
                  <a:txBody>
                    <a:bodyPr/>
                    <a:lstStyle/>
                    <a:p>
                      <a:pPr marL="0" marR="0" algn="ctr">
                        <a:spcBef>
                          <a:spcPts val="0"/>
                        </a:spcBef>
                        <a:spcAft>
                          <a:spcPts val="0"/>
                        </a:spcAft>
                      </a:pPr>
                      <a:r>
                        <a:rPr lang="en-US" sz="1100" dirty="0">
                          <a:solidFill>
                            <a:schemeClr val="tx1"/>
                          </a:solidFill>
                          <a:effectLst/>
                        </a:rPr>
                        <a:t>LOADING DOCK</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NO</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NO</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0" dirty="0">
                          <a:solidFill>
                            <a:schemeClr val="tx1"/>
                          </a:solidFill>
                          <a:effectLst/>
                        </a:rPr>
                        <a:t>YES</a:t>
                      </a:r>
                      <a:endParaRPr lang="en-US" sz="1000" b="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784">
                <a:tc>
                  <a:txBody>
                    <a:bodyPr/>
                    <a:lstStyle/>
                    <a:p>
                      <a:pPr marL="0" marR="0" algn="ctr">
                        <a:spcBef>
                          <a:spcPts val="0"/>
                        </a:spcBef>
                        <a:spcAft>
                          <a:spcPts val="0"/>
                        </a:spcAft>
                      </a:pPr>
                      <a:r>
                        <a:rPr lang="en-US" sz="1100" dirty="0">
                          <a:solidFill>
                            <a:schemeClr val="tx1"/>
                          </a:solidFill>
                          <a:effectLst/>
                        </a:rPr>
                        <a:t>DRIVE IN DOOR</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NO</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YES</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0" dirty="0">
                          <a:solidFill>
                            <a:schemeClr val="tx1"/>
                          </a:solidFill>
                          <a:effectLst/>
                        </a:rPr>
                        <a:t>NO</a:t>
                      </a:r>
                      <a:endParaRPr lang="en-US" sz="1000" b="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784">
                <a:tc>
                  <a:txBody>
                    <a:bodyPr/>
                    <a:lstStyle/>
                    <a:p>
                      <a:pPr marL="0" marR="0" algn="ctr">
                        <a:spcBef>
                          <a:spcPts val="0"/>
                        </a:spcBef>
                        <a:spcAft>
                          <a:spcPts val="0"/>
                        </a:spcAft>
                      </a:pPr>
                      <a:r>
                        <a:rPr lang="en-US" sz="1100" dirty="0">
                          <a:solidFill>
                            <a:schemeClr val="tx1"/>
                          </a:solidFill>
                          <a:effectLst/>
                        </a:rPr>
                        <a:t>VISIBILITY</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POOR</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GOOD</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0" dirty="0">
                          <a:solidFill>
                            <a:schemeClr val="tx1"/>
                          </a:solidFill>
                          <a:effectLst/>
                        </a:rPr>
                        <a:t>EXCELLENT</a:t>
                      </a:r>
                      <a:endParaRPr lang="en-US" sz="1000" b="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784">
                <a:tc>
                  <a:txBody>
                    <a:bodyPr/>
                    <a:lstStyle/>
                    <a:p>
                      <a:pPr marL="0" marR="0" algn="ctr">
                        <a:spcBef>
                          <a:spcPts val="0"/>
                        </a:spcBef>
                        <a:spcAft>
                          <a:spcPts val="0"/>
                        </a:spcAft>
                      </a:pPr>
                      <a:r>
                        <a:rPr lang="en-US" sz="1100" dirty="0">
                          <a:solidFill>
                            <a:schemeClr val="tx1"/>
                          </a:solidFill>
                          <a:effectLst/>
                        </a:rPr>
                        <a:t>SIGNAGE</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NO</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NO</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0" dirty="0">
                          <a:solidFill>
                            <a:schemeClr val="tx1"/>
                          </a:solidFill>
                          <a:effectLst/>
                        </a:rPr>
                        <a:t>YES</a:t>
                      </a:r>
                      <a:endParaRPr lang="en-US" sz="1000" b="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784">
                <a:tc>
                  <a:txBody>
                    <a:bodyPr/>
                    <a:lstStyle/>
                    <a:p>
                      <a:pPr marL="0" marR="0" algn="ctr">
                        <a:spcBef>
                          <a:spcPts val="0"/>
                        </a:spcBef>
                        <a:spcAft>
                          <a:spcPts val="0"/>
                        </a:spcAft>
                      </a:pPr>
                      <a:r>
                        <a:rPr lang="en-US" sz="1100" dirty="0">
                          <a:solidFill>
                            <a:schemeClr val="tx1"/>
                          </a:solidFill>
                          <a:effectLst/>
                        </a:rPr>
                        <a:t>PARKING RATIO</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4/1000</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3.5/1000</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0" dirty="0">
                          <a:solidFill>
                            <a:schemeClr val="tx1"/>
                          </a:solidFill>
                          <a:effectLst/>
                        </a:rPr>
                        <a:t>4/1000</a:t>
                      </a:r>
                      <a:endParaRPr lang="en-US" sz="1000" b="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784">
                <a:tc>
                  <a:txBody>
                    <a:bodyPr/>
                    <a:lstStyle/>
                    <a:p>
                      <a:pPr marL="0" marR="0" algn="ctr">
                        <a:spcBef>
                          <a:spcPts val="0"/>
                        </a:spcBef>
                        <a:spcAft>
                          <a:spcPts val="0"/>
                        </a:spcAft>
                      </a:pPr>
                      <a:r>
                        <a:rPr lang="en-US" sz="1100" dirty="0">
                          <a:solidFill>
                            <a:schemeClr val="tx1"/>
                          </a:solidFill>
                          <a:effectLst/>
                        </a:rPr>
                        <a:t>AMENITIES</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DELI</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NONE</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0" dirty="0">
                          <a:solidFill>
                            <a:schemeClr val="tx1"/>
                          </a:solidFill>
                          <a:effectLst/>
                        </a:rPr>
                        <a:t>DELI</a:t>
                      </a:r>
                      <a:endParaRPr lang="en-US" sz="1000" b="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784">
                <a:tc>
                  <a:txBody>
                    <a:bodyPr/>
                    <a:lstStyle/>
                    <a:p>
                      <a:pPr marL="0" marR="0" algn="ctr">
                        <a:spcBef>
                          <a:spcPts val="0"/>
                        </a:spcBef>
                        <a:spcAft>
                          <a:spcPts val="0"/>
                        </a:spcAft>
                      </a:pPr>
                      <a:r>
                        <a:rPr lang="en-US" sz="1100" dirty="0">
                          <a:solidFill>
                            <a:schemeClr val="tx1"/>
                          </a:solidFill>
                          <a:effectLst/>
                        </a:rPr>
                        <a:t>ADA COMPLAINT</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YES</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YES</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0" dirty="0">
                          <a:solidFill>
                            <a:schemeClr val="tx1"/>
                          </a:solidFill>
                          <a:effectLst/>
                        </a:rPr>
                        <a:t>YES</a:t>
                      </a:r>
                      <a:endParaRPr lang="en-US" sz="1000" b="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784">
                <a:tc>
                  <a:txBody>
                    <a:bodyPr/>
                    <a:lstStyle/>
                    <a:p>
                      <a:pPr marL="0" marR="0" algn="ctr">
                        <a:spcBef>
                          <a:spcPts val="0"/>
                        </a:spcBef>
                        <a:spcAft>
                          <a:spcPts val="0"/>
                        </a:spcAft>
                      </a:pPr>
                      <a:r>
                        <a:rPr lang="en-US" sz="1100" dirty="0">
                          <a:solidFill>
                            <a:schemeClr val="tx1"/>
                          </a:solidFill>
                          <a:effectLst/>
                        </a:rPr>
                        <a:t>ELEVATOR</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NO</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YES</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0" dirty="0">
                          <a:solidFill>
                            <a:schemeClr val="tx1"/>
                          </a:solidFill>
                          <a:effectLst/>
                        </a:rPr>
                        <a:t>YES</a:t>
                      </a:r>
                      <a:endParaRPr lang="en-US" sz="1000" b="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8989">
                <a:tc>
                  <a:txBody>
                    <a:bodyPr/>
                    <a:lstStyle/>
                    <a:p>
                      <a:pPr marL="0" marR="0" algn="ctr">
                        <a:spcBef>
                          <a:spcPts val="0"/>
                        </a:spcBef>
                        <a:spcAft>
                          <a:spcPts val="0"/>
                        </a:spcAft>
                      </a:pPr>
                      <a:r>
                        <a:rPr lang="en-US" sz="1100" dirty="0">
                          <a:solidFill>
                            <a:schemeClr val="tx1"/>
                          </a:solidFill>
                          <a:effectLst/>
                        </a:rPr>
                        <a:t>ELECTRIC SERVICE</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200 AMP</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200 AMP</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0" dirty="0">
                          <a:solidFill>
                            <a:schemeClr val="tx1"/>
                          </a:solidFill>
                          <a:effectLst/>
                        </a:rPr>
                        <a:t>200 AMP</a:t>
                      </a:r>
                      <a:endParaRPr lang="en-US" sz="1000" b="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784">
                <a:tc>
                  <a:txBody>
                    <a:bodyPr/>
                    <a:lstStyle/>
                    <a:p>
                      <a:pPr marL="0" marR="0" algn="ctr">
                        <a:spcBef>
                          <a:spcPts val="0"/>
                        </a:spcBef>
                        <a:spcAft>
                          <a:spcPts val="0"/>
                        </a:spcAft>
                      </a:pPr>
                      <a:r>
                        <a:rPr lang="en-US" sz="1100" dirty="0">
                          <a:solidFill>
                            <a:schemeClr val="tx1"/>
                          </a:solidFill>
                          <a:effectLst/>
                        </a:rPr>
                        <a:t>LEASE TERM</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3-5</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3</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0" dirty="0">
                          <a:solidFill>
                            <a:schemeClr val="tx1"/>
                          </a:solidFill>
                          <a:effectLst/>
                        </a:rPr>
                        <a:t>3-5</a:t>
                      </a:r>
                      <a:endParaRPr lang="en-US" sz="1000" b="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1416">
                <a:tc>
                  <a:txBody>
                    <a:bodyPr/>
                    <a:lstStyle/>
                    <a:p>
                      <a:pPr marL="0" marR="0" algn="ctr">
                        <a:spcBef>
                          <a:spcPts val="0"/>
                        </a:spcBef>
                        <a:spcAft>
                          <a:spcPts val="0"/>
                        </a:spcAft>
                      </a:pPr>
                      <a:r>
                        <a:rPr lang="en-US" sz="1100" dirty="0">
                          <a:solidFill>
                            <a:schemeClr val="tx1"/>
                          </a:solidFill>
                          <a:effectLst/>
                        </a:rPr>
                        <a:t>LANDLORD ALLOWANCE FOR T.I.</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$20 PSF</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25PSF</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0" dirty="0">
                          <a:solidFill>
                            <a:schemeClr val="tx1"/>
                          </a:solidFill>
                          <a:effectLst/>
                        </a:rPr>
                        <a:t>30 PSF</a:t>
                      </a:r>
                      <a:endParaRPr lang="en-US" sz="1000" b="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784">
                <a:tc>
                  <a:txBody>
                    <a:bodyPr/>
                    <a:lstStyle/>
                    <a:p>
                      <a:pPr marL="0" marR="0" algn="ctr">
                        <a:spcBef>
                          <a:spcPts val="0"/>
                        </a:spcBef>
                        <a:spcAft>
                          <a:spcPts val="0"/>
                        </a:spcAft>
                      </a:pPr>
                      <a:r>
                        <a:rPr lang="en-US" sz="1100" dirty="0">
                          <a:solidFill>
                            <a:schemeClr val="tx1"/>
                          </a:solidFill>
                          <a:effectLst/>
                        </a:rPr>
                        <a:t>FULL SERVICE/NNN</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NNN</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F.S.</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0" dirty="0">
                          <a:solidFill>
                            <a:schemeClr val="tx1"/>
                          </a:solidFill>
                          <a:effectLst/>
                        </a:rPr>
                        <a:t>F.S.</a:t>
                      </a:r>
                      <a:endParaRPr lang="en-US" sz="1000" b="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784">
                <a:tc>
                  <a:txBody>
                    <a:bodyPr/>
                    <a:lstStyle/>
                    <a:p>
                      <a:pPr marL="0" marR="0" algn="ctr">
                        <a:spcBef>
                          <a:spcPts val="0"/>
                        </a:spcBef>
                        <a:spcAft>
                          <a:spcPts val="0"/>
                        </a:spcAft>
                      </a:pPr>
                      <a:r>
                        <a:rPr lang="en-US" sz="1100" dirty="0">
                          <a:solidFill>
                            <a:schemeClr val="tx1"/>
                          </a:solidFill>
                          <a:effectLst/>
                        </a:rPr>
                        <a:t>CORE FACTOR</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10%</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13%</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0" dirty="0">
                          <a:solidFill>
                            <a:schemeClr val="tx1"/>
                          </a:solidFill>
                          <a:effectLst/>
                        </a:rPr>
                        <a:t>9%</a:t>
                      </a:r>
                      <a:endParaRPr lang="en-US" sz="1000" b="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784">
                <a:tc>
                  <a:txBody>
                    <a:bodyPr/>
                    <a:lstStyle/>
                    <a:p>
                      <a:pPr marL="0" marR="0" algn="ctr">
                        <a:spcBef>
                          <a:spcPts val="0"/>
                        </a:spcBef>
                        <a:spcAft>
                          <a:spcPts val="0"/>
                        </a:spcAft>
                      </a:pPr>
                      <a:r>
                        <a:rPr lang="en-US" sz="1100" dirty="0">
                          <a:solidFill>
                            <a:schemeClr val="tx1"/>
                          </a:solidFill>
                          <a:effectLst/>
                        </a:rPr>
                        <a:t>SECURITY</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CARD </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NONE</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0" dirty="0">
                          <a:solidFill>
                            <a:schemeClr val="tx1"/>
                          </a:solidFill>
                          <a:effectLst/>
                        </a:rPr>
                        <a:t>SIGN-IN</a:t>
                      </a:r>
                      <a:endParaRPr lang="en-US" sz="1000" b="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784">
                <a:tc>
                  <a:txBody>
                    <a:bodyPr/>
                    <a:lstStyle/>
                    <a:p>
                      <a:pPr marL="0" marR="0" algn="ctr">
                        <a:spcBef>
                          <a:spcPts val="0"/>
                        </a:spcBef>
                        <a:spcAft>
                          <a:spcPts val="0"/>
                        </a:spcAft>
                      </a:pPr>
                      <a:r>
                        <a:rPr lang="en-US" sz="1100" dirty="0">
                          <a:solidFill>
                            <a:schemeClr val="tx1"/>
                          </a:solidFill>
                          <a:effectLst/>
                        </a:rPr>
                        <a:t>WEEKEND HVAC</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SELF CONTAINED</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$40 PER HOUR</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0" dirty="0">
                          <a:solidFill>
                            <a:schemeClr val="tx1"/>
                          </a:solidFill>
                          <a:effectLst/>
                        </a:rPr>
                        <a:t>$50 PER HOUR</a:t>
                      </a:r>
                      <a:endParaRPr lang="en-US" sz="1000" b="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568">
                <a:tc>
                  <a:txBody>
                    <a:bodyPr/>
                    <a:lstStyle/>
                    <a:p>
                      <a:pPr marL="0" marR="0" algn="ctr">
                        <a:spcBef>
                          <a:spcPts val="0"/>
                        </a:spcBef>
                        <a:spcAft>
                          <a:spcPts val="0"/>
                        </a:spcAft>
                      </a:pPr>
                      <a:r>
                        <a:rPr lang="en-US" sz="1100" dirty="0">
                          <a:solidFill>
                            <a:schemeClr val="tx1"/>
                          </a:solidFill>
                          <a:effectLst/>
                        </a:rPr>
                        <a:t>COMMON AREA MAINTENANCE</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$300ASF(AM)</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INCLUDED</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0" dirty="0">
                          <a:solidFill>
                            <a:schemeClr val="tx1"/>
                          </a:solidFill>
                          <a:effectLst/>
                        </a:rPr>
                        <a:t>INCLUDED</a:t>
                      </a:r>
                      <a:endParaRPr lang="en-US" sz="1000" b="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568">
                <a:tc>
                  <a:txBody>
                    <a:bodyPr/>
                    <a:lstStyle/>
                    <a:p>
                      <a:pPr marL="0" marR="0" algn="ctr">
                        <a:spcBef>
                          <a:spcPts val="0"/>
                        </a:spcBef>
                        <a:spcAft>
                          <a:spcPts val="0"/>
                        </a:spcAft>
                      </a:pPr>
                      <a:r>
                        <a:rPr lang="en-US" sz="1100" dirty="0">
                          <a:solidFill>
                            <a:schemeClr val="tx1"/>
                          </a:solidFill>
                          <a:effectLst/>
                        </a:rPr>
                        <a:t>PERSONAL GUARANTY</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NO</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YES</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0" dirty="0">
                          <a:solidFill>
                            <a:schemeClr val="tx1"/>
                          </a:solidFill>
                          <a:effectLst/>
                        </a:rPr>
                        <a:t>YES</a:t>
                      </a:r>
                      <a:endParaRPr lang="en-US" sz="1000" b="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7414">
                <a:tc>
                  <a:txBody>
                    <a:bodyPr/>
                    <a:lstStyle/>
                    <a:p>
                      <a:pPr marL="0" marR="0" algn="ctr">
                        <a:spcBef>
                          <a:spcPts val="0"/>
                        </a:spcBef>
                        <a:spcAft>
                          <a:spcPts val="0"/>
                        </a:spcAft>
                      </a:pPr>
                      <a:r>
                        <a:rPr lang="en-US" sz="1100" dirty="0">
                          <a:solidFill>
                            <a:schemeClr val="tx1"/>
                          </a:solidFill>
                          <a:effectLst/>
                        </a:rPr>
                        <a:t>LEASE DOCUMENT</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MODERATE</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COMPLEX</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b="0" dirty="0">
                          <a:solidFill>
                            <a:schemeClr val="tx1"/>
                          </a:solidFill>
                          <a:effectLst/>
                        </a:rPr>
                        <a:t>COMPLEX</a:t>
                      </a:r>
                      <a:endParaRPr lang="en-US" sz="1000" b="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784">
                <a:tc>
                  <a:txBody>
                    <a:bodyPr/>
                    <a:lstStyle/>
                    <a:p>
                      <a:pPr marL="0" marR="0">
                        <a:spcBef>
                          <a:spcPts val="0"/>
                        </a:spcBef>
                        <a:spcAft>
                          <a:spcPts val="0"/>
                        </a:spcAft>
                      </a:pPr>
                      <a:r>
                        <a:rPr lang="en-US" sz="1100" dirty="0">
                          <a:solidFill>
                            <a:schemeClr val="tx1"/>
                          </a:solidFill>
                          <a:effectLst/>
                        </a:rPr>
                        <a:t>DELIVERY DATE</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a:solidFill>
                            <a:schemeClr val="tx1"/>
                          </a:solidFill>
                          <a:effectLst/>
                        </a:rPr>
                        <a:t>IMMEDIATE</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a:solidFill>
                            <a:schemeClr val="tx1"/>
                          </a:solidFill>
                          <a:effectLst/>
                        </a:rPr>
                        <a:t>2 MONTHS</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a:solidFill>
                            <a:schemeClr val="tx1"/>
                          </a:solidFill>
                          <a:effectLst/>
                        </a:rPr>
                        <a:t>1 MONTH</a:t>
                      </a:r>
                      <a:endParaRPr lang="en-US" sz="1000" dirty="0">
                        <a:solidFill>
                          <a:schemeClr val="tx1"/>
                        </a:solidFill>
                        <a:effectLst/>
                        <a:latin typeface="Times New Roman"/>
                        <a:ea typeface="Times New Roman"/>
                      </a:endParaRPr>
                    </a:p>
                  </a:txBody>
                  <a:tcPr marL="54524" marR="545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Title 1"/>
          <p:cNvSpPr txBox="1">
            <a:spLocks/>
          </p:cNvSpPr>
          <p:nvPr/>
        </p:nvSpPr>
        <p:spPr>
          <a:xfrm>
            <a:off x="457200" y="274638"/>
            <a:ext cx="76200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b="1" dirty="0" smtClean="0"/>
              <a:t> COMPARATIVE ANALYSIS </a:t>
            </a:r>
            <a:endParaRPr lang="en-US" b="1"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710" y="5791200"/>
            <a:ext cx="117524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daltemus\AppData\Local\Microsoft\Windows\Temporary Internet Files\Content.Outlook\KMJHXP62\CR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1" y="5638800"/>
            <a:ext cx="615632"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408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cwarriorwrestling.com/wp-content/uploads/2013/02/Jr-High-Wrestling-Championship.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17887">
            <a:off x="6300779" y="809993"/>
            <a:ext cx="1674977" cy="21366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0217" y="3657600"/>
            <a:ext cx="7940117"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7943134" cy="1143000"/>
          </a:xfrm>
        </p:spPr>
        <p:txBody>
          <a:bodyPr/>
          <a:lstStyle/>
          <a:p>
            <a:r>
              <a:rPr lang="en-US" sz="4400" b="1" dirty="0" smtClean="0"/>
              <a:t>NEGOTIATION AND THE LEASE</a:t>
            </a:r>
            <a:endParaRPr lang="en-US" sz="4400" b="1" dirty="0"/>
          </a:p>
        </p:txBody>
      </p:sp>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710" y="5791200"/>
            <a:ext cx="117524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daltemus\AppData\Local\Microsoft\Windows\Temporary Internet Files\Content.Outlook\KMJHXP62\CR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1" y="5638800"/>
            <a:ext cx="615632" cy="1066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1000" y="1562100"/>
            <a:ext cx="7940117" cy="4686300"/>
          </a:xfrm>
        </p:spPr>
        <p:txBody>
          <a:bodyPr>
            <a:normAutofit/>
          </a:bodyPr>
          <a:lstStyle/>
          <a:p>
            <a:pPr>
              <a:buFont typeface="Wingdings" pitchFamily="2" charset="2"/>
              <a:buChar char="Ø"/>
            </a:pPr>
            <a:r>
              <a:rPr lang="en-US" sz="3600" dirty="0" smtClean="0"/>
              <a:t>Negotiate Business Terms</a:t>
            </a:r>
          </a:p>
          <a:p>
            <a:pPr marL="114300" indent="0">
              <a:buNone/>
            </a:pPr>
            <a:endParaRPr lang="en-US" sz="1600" dirty="0" smtClean="0"/>
          </a:p>
          <a:p>
            <a:pPr>
              <a:buFont typeface="Wingdings" pitchFamily="2" charset="2"/>
              <a:buChar char="Ø"/>
            </a:pPr>
            <a:r>
              <a:rPr lang="en-US" sz="3600" dirty="0" smtClean="0"/>
              <a:t>Contact a Real Estate Attorney</a:t>
            </a:r>
          </a:p>
          <a:p>
            <a:pPr lvl="1">
              <a:buFont typeface="Wingdings" pitchFamily="2" charset="2"/>
              <a:buChar char="Ø"/>
            </a:pPr>
            <a:endParaRPr lang="en-US" sz="2400" b="1" dirty="0" smtClean="0"/>
          </a:p>
          <a:p>
            <a:pPr marL="285750" lvl="1" indent="-285750">
              <a:buNone/>
            </a:pPr>
            <a:r>
              <a:rPr lang="en-US" sz="2800" b="1" dirty="0" smtClean="0">
                <a:solidFill>
                  <a:schemeClr val="bg1"/>
                </a:solidFill>
              </a:rPr>
              <a:t>* RECOMMENDATION: use a Real Estate Attorney who regularly reviews commercial leases.  This is a contract and you are locked in for the full term. </a:t>
            </a:r>
          </a:p>
          <a:p>
            <a:pPr marL="411480" lvl="1" indent="0">
              <a:buNone/>
            </a:pPr>
            <a:endParaRPr lang="en-US" dirty="0"/>
          </a:p>
        </p:txBody>
      </p:sp>
      <p:pic>
        <p:nvPicPr>
          <p:cNvPr id="4100" name="Picture 4" descr="http://startmike.files.wordpress.com/2011/02/hand_shake.gif">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29001" y="5486400"/>
            <a:ext cx="1423034"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17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769</TotalTime>
  <Words>1496</Words>
  <Application>Microsoft Office PowerPoint</Application>
  <PresentationFormat>On-screen Show (4:3)</PresentationFormat>
  <Paragraphs>336</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Adjacency</vt:lpstr>
      <vt:lpstr>NEGOTIATING A COMMERCIAL LEASE: An Insider’s Perspective</vt:lpstr>
      <vt:lpstr>COMMERCIAL SPACE</vt:lpstr>
      <vt:lpstr>COMMERCIAL SPACE</vt:lpstr>
      <vt:lpstr>WHAT ARE YOUR REQUIREMENTS?</vt:lpstr>
      <vt:lpstr>PREPARE A CRITICAL PATH</vt:lpstr>
      <vt:lpstr>SEARCH</vt:lpstr>
      <vt:lpstr>SELECTION</vt:lpstr>
      <vt:lpstr>PowerPoint Presentation</vt:lpstr>
      <vt:lpstr>NEGOTIATION AND THE LEASE</vt:lpstr>
      <vt:lpstr>SPACE PLAN</vt:lpstr>
      <vt:lpstr>CONSTRUCTION DOCUMENTS – “BLUEPRINTS”</vt:lpstr>
      <vt:lpstr>GOVERNMENT APPROVAL</vt:lpstr>
      <vt:lpstr>CONSTRUCTION BID AND CONTRACTOR SELECTION</vt:lpstr>
      <vt:lpstr>CONTRACTOR SELECTION</vt:lpstr>
      <vt:lpstr>CONSTRUCTION CONTRACT</vt:lpstr>
      <vt:lpstr>CONSTRUCTION</vt:lpstr>
      <vt:lpstr>PUNCH LIST</vt:lpstr>
      <vt:lpstr>THE MOVE</vt:lpstr>
      <vt:lpstr>Sound Complicated??</vt:lpstr>
      <vt:lpstr>PowerPoint Presentation</vt:lpstr>
      <vt:lpstr>NEGOTIATING A COMMERCIAL LEASE:  An Insider’s Perspective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NEGOTIATING  A COMMERCIAL LEASE</dc:title>
  <dc:creator>Dorothy Altemus</dc:creator>
  <cp:lastModifiedBy>Dorothy Altemus</cp:lastModifiedBy>
  <cp:revision>51</cp:revision>
  <cp:lastPrinted>2013-02-19T19:25:19Z</cp:lastPrinted>
  <dcterms:created xsi:type="dcterms:W3CDTF">2013-02-13T17:03:08Z</dcterms:created>
  <dcterms:modified xsi:type="dcterms:W3CDTF">2013-02-19T20:23:05Z</dcterms:modified>
</cp:coreProperties>
</file>